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889" r:id="rId16"/>
    <p:sldId id="274" r:id="rId17"/>
    <p:sldId id="272" r:id="rId18"/>
    <p:sldId id="275" r:id="rId19"/>
  </p:sldIdLst>
  <p:sldSz cx="24377650" cy="13716000"/>
  <p:notesSz cx="6858000" cy="9144000"/>
  <p:embeddedFontLs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Lato" panose="020F0502020204030203" pitchFamily="34" charset="0"/>
      <p:regular r:id="rId29"/>
      <p:bold r:id="rId30"/>
      <p:italic r:id="rId31"/>
      <p:boldItalic r:id="rId32"/>
    </p:embeddedFont>
    <p:embeddedFont>
      <p:font typeface="Source Sans Pro Light" panose="020B0403030403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78">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Xv5qvIVfR2+TWNTfZlXB7vjFUQ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636" y="78"/>
      </p:cViewPr>
      <p:guideLst>
        <p:guide orient="horz" pos="4320"/>
        <p:guide pos="76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customschemas.google.com/relationships/presentationmetadata" Target="meta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 name="Google Shape;1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3225" cy="3086100"/>
          </a:xfrm>
        </p:spPr>
      </p:sp>
      <p:sp>
        <p:nvSpPr>
          <p:cNvPr id="3" name="Notizenplatzhalter 2"/>
          <p:cNvSpPr>
            <a:spLocks noGrp="1"/>
          </p:cNvSpPr>
          <p:nvPr>
            <p:ph type="body" idx="1"/>
          </p:nvPr>
        </p:nvSpPr>
        <p:spPr/>
        <p:txBody>
          <a:bodyPr/>
          <a:lstStyle/>
          <a:p>
            <a:pPr rtl="0"/>
            <a:r>
              <a:rPr lang="en-US" sz="2400" b="0" i="0" u="none" strike="noStrike" kern="1200">
                <a:solidFill>
                  <a:schemeClr val="tx1"/>
                </a:solidFill>
                <a:effectLst/>
                <a:latin typeface="+mn-lt"/>
                <a:ea typeface="+mn-ea"/>
                <a:cs typeface="+mn-cs"/>
              </a:rPr>
              <a:t>Provide a technology solution that would make the process of day-to-day cash flow management inside companies simpler, easier. </a:t>
            </a:r>
            <a:endParaRPr lang="en-US" b="0">
              <a:effectLst/>
            </a:endParaRPr>
          </a:p>
          <a:p>
            <a:pPr rtl="0"/>
            <a:br>
              <a:rPr lang="en-US" b="0">
                <a:effectLst/>
              </a:rPr>
            </a:br>
            <a:r>
              <a:rPr lang="en-US" sz="2400" b="0" i="0" u="none" strike="noStrike" kern="1200">
                <a:solidFill>
                  <a:schemeClr val="tx1"/>
                </a:solidFill>
                <a:effectLst/>
                <a:latin typeface="+mn-lt"/>
                <a:ea typeface="+mn-ea"/>
                <a:cs typeface="+mn-cs"/>
              </a:rPr>
              <a:t>Imagine an agile financial management process.</a:t>
            </a:r>
            <a:endParaRPr lang="en-US" b="0">
              <a:effectLst/>
            </a:endParaRPr>
          </a:p>
          <a:p>
            <a:pPr rtl="0"/>
            <a:br>
              <a:rPr lang="en-US" b="0">
                <a:effectLst/>
              </a:rPr>
            </a:br>
            <a:r>
              <a:rPr lang="en-US" sz="2400" b="0" i="0" u="none" strike="noStrike" kern="1200">
                <a:solidFill>
                  <a:schemeClr val="tx1"/>
                </a:solidFill>
                <a:effectLst/>
                <a:latin typeface="+mn-lt"/>
                <a:ea typeface="+mn-ea"/>
                <a:cs typeface="+mn-cs"/>
              </a:rPr>
              <a:t>Imagine you are a executive at a fast paced - growing company.  You can log into </a:t>
            </a:r>
            <a:r>
              <a:rPr lang="en-US" sz="2400" b="0" i="0" u="none" strike="noStrike" kern="1200" err="1">
                <a:solidFill>
                  <a:schemeClr val="tx1"/>
                </a:solidFill>
                <a:effectLst/>
                <a:latin typeface="+mn-lt"/>
                <a:ea typeface="+mn-ea"/>
                <a:cs typeface="+mn-cs"/>
              </a:rPr>
              <a:t>Cashvue</a:t>
            </a:r>
            <a:r>
              <a:rPr lang="en-US" sz="2400" b="0" i="0" u="none" strike="noStrike" kern="1200">
                <a:solidFill>
                  <a:schemeClr val="tx1"/>
                </a:solidFill>
                <a:effectLst/>
                <a:latin typeface="+mn-lt"/>
                <a:ea typeface="+mn-ea"/>
                <a:cs typeface="+mn-cs"/>
              </a:rPr>
              <a:t>, and you can see your cash position anytime in the future. And your management team and finance team can work together and constantly tailor the assumptions based on new information. </a:t>
            </a:r>
            <a:endParaRPr lang="en-US" b="0">
              <a:effectLst/>
            </a:endParaRPr>
          </a:p>
          <a:p>
            <a:pPr rtl="0"/>
            <a:br>
              <a:rPr lang="en-US" b="0">
                <a:effectLst/>
              </a:rPr>
            </a:br>
            <a:r>
              <a:rPr lang="en-US" sz="2400" b="0" i="0" u="none" strike="noStrike" kern="1200">
                <a:solidFill>
                  <a:schemeClr val="tx1"/>
                </a:solidFill>
                <a:effectLst/>
                <a:latin typeface="+mn-lt"/>
                <a:ea typeface="+mn-ea"/>
                <a:cs typeface="+mn-cs"/>
              </a:rPr>
              <a:t>This transparency and clarity put you and your team ahead of the game. </a:t>
            </a:r>
            <a:endParaRPr lang="en-US" b="0">
              <a:effectLst/>
            </a:endParaRPr>
          </a:p>
          <a:p>
            <a:br>
              <a:rPr lang="en-US"/>
            </a:br>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15</a:t>
            </a:fld>
            <a:endParaRPr lang="de-DE"/>
          </a:p>
        </p:txBody>
      </p:sp>
    </p:spTree>
    <p:extLst>
      <p:ext uri="{BB962C8B-B14F-4D97-AF65-F5344CB8AC3E}">
        <p14:creationId xmlns:p14="http://schemas.microsoft.com/office/powerpoint/2010/main" val="298137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1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2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 name="Google Shape;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 name="Google Shape;4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sz="2400" b="0" i="0" u="none" strike="noStrike">
                <a:solidFill>
                  <a:schemeClr val="dk1"/>
                </a:solidFill>
                <a:latin typeface="Calibri"/>
                <a:ea typeface="Calibri"/>
                <a:cs typeface="Calibri"/>
                <a:sym typeface="Calibri"/>
              </a:rPr>
              <a:t>Now, I am aware that the word “cash flow” can mean many things. Here, specifically, I am talking about the prediction of inflows and outflows in an organization against time. In other words, how much money in the bank today, tomorrow and six month from date. </a:t>
            </a:r>
            <a:endParaRPr b="0"/>
          </a:p>
          <a:p>
            <a:pPr marL="0" lvl="0" indent="0" algn="l" rtl="0">
              <a:spcBef>
                <a:spcPts val="0"/>
              </a:spcBef>
              <a:spcAft>
                <a:spcPts val="0"/>
              </a:spcAft>
              <a:buNone/>
            </a:pPr>
            <a:br>
              <a:rPr lang="de-DE" b="0"/>
            </a:br>
            <a:r>
              <a:rPr lang="de-DE" sz="2400" b="0" i="0" u="none" strike="noStrike">
                <a:solidFill>
                  <a:schemeClr val="dk1"/>
                </a:solidFill>
                <a:latin typeface="Calibri"/>
                <a:ea typeface="Calibri"/>
                <a:cs typeface="Calibri"/>
                <a:sym typeface="Calibri"/>
              </a:rPr>
              <a:t>Controllers spends about a day a week on this stuff. And at the height of the last recession, I spent nearly 75% of my time making sure my clients are going to make payroll. </a:t>
            </a:r>
            <a:endParaRPr b="0"/>
          </a:p>
          <a:p>
            <a:pPr marL="0" lvl="0" indent="0" algn="l" rtl="0">
              <a:spcBef>
                <a:spcPts val="0"/>
              </a:spcBef>
              <a:spcAft>
                <a:spcPts val="0"/>
              </a:spcAft>
              <a:buNone/>
            </a:pPr>
            <a:br>
              <a:rPr lang="de-DE" b="0"/>
            </a:br>
            <a:r>
              <a:rPr lang="de-DE" sz="2400" b="0" i="0" u="none" strike="noStrike">
                <a:solidFill>
                  <a:schemeClr val="dk1"/>
                </a:solidFill>
                <a:latin typeface="Calibri"/>
                <a:ea typeface="Calibri"/>
                <a:cs typeface="Calibri"/>
                <a:sym typeface="Calibri"/>
              </a:rPr>
              <a:t>The process is messy:</a:t>
            </a:r>
            <a:endParaRPr b="0"/>
          </a:p>
          <a:p>
            <a:pPr marL="0" lvl="0" indent="0" algn="l" rtl="0">
              <a:spcBef>
                <a:spcPts val="0"/>
              </a:spcBef>
              <a:spcAft>
                <a:spcPts val="0"/>
              </a:spcAft>
              <a:buNone/>
            </a:pPr>
            <a:r>
              <a:rPr lang="de-DE" sz="2400" b="0" i="0" u="none" strike="noStrike">
                <a:solidFill>
                  <a:schemeClr val="dk1"/>
                </a:solidFill>
                <a:latin typeface="Calibri"/>
                <a:ea typeface="Calibri"/>
                <a:cs typeface="Calibri"/>
                <a:sym typeface="Calibri"/>
              </a:rPr>
              <a:t>It is juggling spreadsheets </a:t>
            </a:r>
            <a:endParaRPr/>
          </a:p>
          <a:p>
            <a:pPr marL="0" lvl="0" indent="0" algn="l" rtl="0">
              <a:spcBef>
                <a:spcPts val="0"/>
              </a:spcBef>
              <a:spcAft>
                <a:spcPts val="0"/>
              </a:spcAft>
              <a:buNone/>
            </a:pPr>
            <a:r>
              <a:rPr lang="de-DE" sz="2400" b="0" i="0" u="none" strike="noStrike">
                <a:solidFill>
                  <a:schemeClr val="dk1"/>
                </a:solidFill>
                <a:latin typeface="Calibri"/>
                <a:ea typeface="Calibri"/>
                <a:cs typeface="Calibri"/>
                <a:sym typeface="Calibri"/>
              </a:rPr>
              <a:t>It is coordinating money against future business activities </a:t>
            </a:r>
            <a:endParaRPr/>
          </a:p>
          <a:p>
            <a:pPr marL="0" lvl="0" indent="0" algn="l" rtl="0">
              <a:spcBef>
                <a:spcPts val="0"/>
              </a:spcBef>
              <a:spcAft>
                <a:spcPts val="0"/>
              </a:spcAft>
              <a:buNone/>
            </a:pPr>
            <a:r>
              <a:rPr lang="de-DE" sz="2400" b="0" i="0" u="none" strike="noStrike">
                <a:solidFill>
                  <a:schemeClr val="dk1"/>
                </a:solidFill>
                <a:latin typeface="Calibri"/>
                <a:ea typeface="Calibri"/>
                <a:cs typeface="Calibri"/>
                <a:sym typeface="Calibri"/>
              </a:rPr>
              <a:t>Numerous meetings and note taking on what is going on in the company</a:t>
            </a:r>
            <a:endParaRPr/>
          </a:p>
          <a:p>
            <a:pPr marL="0" lvl="0" indent="0" algn="l" rtl="0">
              <a:spcBef>
                <a:spcPts val="0"/>
              </a:spcBef>
              <a:spcAft>
                <a:spcPts val="0"/>
              </a:spcAft>
              <a:buNone/>
            </a:pPr>
            <a:br>
              <a:rPr lang="de-DE" b="0"/>
            </a:br>
            <a:r>
              <a:rPr lang="de-DE" sz="2400" b="0" i="0" u="none" strike="noStrike">
                <a:solidFill>
                  <a:schemeClr val="dk1"/>
                </a:solidFill>
                <a:latin typeface="Calibri"/>
                <a:ea typeface="Calibri"/>
                <a:cs typeface="Calibri"/>
                <a:sym typeface="Calibri"/>
              </a:rPr>
              <a:t>And answering questions like: </a:t>
            </a:r>
            <a:endParaRPr b="0"/>
          </a:p>
          <a:p>
            <a:pPr marL="0" lvl="0" indent="0" algn="l" rtl="0">
              <a:spcBef>
                <a:spcPts val="0"/>
              </a:spcBef>
              <a:spcAft>
                <a:spcPts val="0"/>
              </a:spcAft>
              <a:buNone/>
            </a:pPr>
            <a:r>
              <a:rPr lang="de-DE" sz="2400" b="0" i="0" u="none" strike="noStrike">
                <a:solidFill>
                  <a:schemeClr val="dk1"/>
                </a:solidFill>
                <a:latin typeface="Calibri"/>
                <a:ea typeface="Calibri"/>
                <a:cs typeface="Calibri"/>
                <a:sym typeface="Calibri"/>
              </a:rPr>
              <a:t>What is our runway</a:t>
            </a:r>
            <a:endParaRPr/>
          </a:p>
          <a:p>
            <a:pPr marL="0" lvl="0" indent="0" algn="l" rtl="0">
              <a:spcBef>
                <a:spcPts val="0"/>
              </a:spcBef>
              <a:spcAft>
                <a:spcPts val="0"/>
              </a:spcAft>
              <a:buNone/>
            </a:pPr>
            <a:r>
              <a:rPr lang="de-DE" sz="2400" b="0" i="0" u="none" strike="noStrike">
                <a:solidFill>
                  <a:schemeClr val="dk1"/>
                </a:solidFill>
                <a:latin typeface="Calibri"/>
                <a:ea typeface="Calibri"/>
                <a:cs typeface="Calibri"/>
                <a:sym typeface="Calibri"/>
              </a:rPr>
              <a:t>What happens if collections get delayed</a:t>
            </a:r>
            <a:endParaRPr/>
          </a:p>
          <a:p>
            <a:pPr marL="0" lvl="0" indent="0" algn="l" rtl="0">
              <a:spcBef>
                <a:spcPts val="0"/>
              </a:spcBef>
              <a:spcAft>
                <a:spcPts val="0"/>
              </a:spcAft>
              <a:buNone/>
            </a:pPr>
            <a:r>
              <a:rPr lang="de-DE" sz="2400" b="0" i="0" u="none" strike="noStrike">
                <a:solidFill>
                  <a:schemeClr val="dk1"/>
                </a:solidFill>
                <a:latin typeface="Calibri"/>
                <a:ea typeface="Calibri"/>
                <a:cs typeface="Calibri"/>
                <a:sym typeface="Calibri"/>
              </a:rPr>
              <a:t>When will we run out of money</a:t>
            </a:r>
            <a:endParaRPr/>
          </a:p>
          <a:p>
            <a:pPr marL="0" lvl="0" indent="0" algn="l" rtl="0">
              <a:spcBef>
                <a:spcPts val="0"/>
              </a:spcBef>
              <a:spcAft>
                <a:spcPts val="0"/>
              </a:spcAft>
              <a:buNone/>
            </a:pPr>
            <a:endParaRPr/>
          </a:p>
        </p:txBody>
      </p:sp>
      <p:sp>
        <p:nvSpPr>
          <p:cNvPr id="97" name="Google Shape;9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mpty">
  <p:cSld name="Empty">
    <p:spTree>
      <p:nvGrpSpPr>
        <p:cNvPr id="1"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11"/>
        <p:cNvGrpSpPr/>
        <p:nvPr/>
      </p:nvGrpSpPr>
      <p:grpSpPr>
        <a:xfrm>
          <a:off x="0" y="0"/>
          <a:ext cx="0" cy="0"/>
          <a:chOff x="0" y="0"/>
          <a:chExt cx="0" cy="0"/>
        </a:xfrm>
      </p:grpSpPr>
      <p:sp>
        <p:nvSpPr>
          <p:cNvPr id="12" name="Google Shape;12;p23"/>
          <p:cNvSpPr txBox="1"/>
          <p:nvPr/>
        </p:nvSpPr>
        <p:spPr>
          <a:xfrm>
            <a:off x="19254100" y="640948"/>
            <a:ext cx="834128" cy="492406"/>
          </a:xfrm>
          <a:prstGeom prst="rect">
            <a:avLst/>
          </a:prstGeom>
          <a:noFill/>
          <a:ln>
            <a:noFill/>
          </a:ln>
        </p:spPr>
        <p:txBody>
          <a:bodyPr spcFirstLastPara="1" wrap="square" lIns="182825" tIns="91400" rIns="182825" bIns="91400" anchor="t" anchorCtr="0">
            <a:spAutoFit/>
          </a:bodyPr>
          <a:lstStyle/>
          <a:p>
            <a:pPr marL="0" marR="0" lvl="0" indent="0" algn="r" rtl="0">
              <a:spcBef>
                <a:spcPts val="0"/>
              </a:spcBef>
              <a:spcAft>
                <a:spcPts val="0"/>
              </a:spcAft>
              <a:buNone/>
            </a:pPr>
            <a:fld id="{00000000-1234-1234-1234-123412341234}" type="slidenum">
              <a:rPr lang="de-DE" sz="2000" b="0" i="0" u="none" strike="noStrike" cap="none">
                <a:solidFill>
                  <a:schemeClr val="dk1"/>
                </a:solidFill>
                <a:latin typeface="Century Gothic"/>
                <a:ea typeface="Century Gothic"/>
                <a:cs typeface="Century Gothic"/>
                <a:sym typeface="Century Gothic"/>
              </a:rPr>
              <a:t>‹#›</a:t>
            </a:fld>
            <a:endParaRPr sz="2000" b="0" i="0" u="none" strike="noStrike" cap="none">
              <a:solidFill>
                <a:schemeClr val="dk1"/>
              </a:solidFill>
              <a:latin typeface="Century Gothic"/>
              <a:ea typeface="Century Gothic"/>
              <a:cs typeface="Century Gothic"/>
              <a:sym typeface="Century Gothic"/>
            </a:endParaRPr>
          </a:p>
        </p:txBody>
      </p:sp>
      <p:cxnSp>
        <p:nvCxnSpPr>
          <p:cNvPr id="13" name="Google Shape;13;p23"/>
          <p:cNvCxnSpPr/>
          <p:nvPr/>
        </p:nvCxnSpPr>
        <p:spPr>
          <a:xfrm>
            <a:off x="4114800" y="631416"/>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14" name="Google Shape;14;p23"/>
          <p:cNvCxnSpPr/>
          <p:nvPr/>
        </p:nvCxnSpPr>
        <p:spPr>
          <a:xfrm>
            <a:off x="20145375" y="631416"/>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15" name="Google Shape;15;p23"/>
          <p:cNvSpPr txBox="1"/>
          <p:nvPr/>
        </p:nvSpPr>
        <p:spPr>
          <a:xfrm>
            <a:off x="601924" y="651896"/>
            <a:ext cx="3343274"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2000" b="0" i="0" u="none" strike="noStrike" cap="none">
                <a:solidFill>
                  <a:srgbClr val="B4B4B4"/>
                </a:solidFill>
                <a:latin typeface="Century Gothic"/>
                <a:ea typeface="Century Gothic"/>
                <a:cs typeface="Century Gothic"/>
                <a:sym typeface="Century Gothic"/>
              </a:rPr>
              <a:t>Pretty Books</a:t>
            </a:r>
            <a:endParaRPr/>
          </a:p>
        </p:txBody>
      </p:sp>
      <p:sp>
        <p:nvSpPr>
          <p:cNvPr id="16" name="Google Shape;16;p23"/>
          <p:cNvSpPr txBox="1"/>
          <p:nvPr/>
        </p:nvSpPr>
        <p:spPr>
          <a:xfrm>
            <a:off x="20314981" y="682078"/>
            <a:ext cx="334327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0" i="0" u="none" strike="noStrike" cap="none">
                <a:solidFill>
                  <a:srgbClr val="B4B4B4"/>
                </a:solidFill>
                <a:latin typeface="Century Gothic"/>
                <a:ea typeface="Century Gothic"/>
                <a:cs typeface="Century Gothic"/>
                <a:sym typeface="Century Gothic"/>
              </a:rPr>
              <a:t>03/2020</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1E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package" Target="../embeddings/Microsoft_Excel_Worksheet.xlsx"/></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tif"/><Relationship Id="rId3" Type="http://schemas.openxmlformats.org/officeDocument/2006/relationships/image" Target="../media/image11.png"/><Relationship Id="rId7" Type="http://schemas.openxmlformats.org/officeDocument/2006/relationships/image" Target="../media/image15.t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tif"/><Relationship Id="rId5" Type="http://schemas.openxmlformats.org/officeDocument/2006/relationships/image" Target="../media/image13.tif"/><Relationship Id="rId10" Type="http://schemas.openxmlformats.org/officeDocument/2006/relationships/image" Target="../media/image18.tif"/><Relationship Id="rId4" Type="http://schemas.openxmlformats.org/officeDocument/2006/relationships/image" Target="../media/image12.tif"/><Relationship Id="rId9" Type="http://schemas.openxmlformats.org/officeDocument/2006/relationships/image" Target="../media/image17.ti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pic>
        <p:nvPicPr>
          <p:cNvPr id="21" name="Google Shape;21;p1"/>
          <p:cNvPicPr preferRelativeResize="0"/>
          <p:nvPr/>
        </p:nvPicPr>
        <p:blipFill rotWithShape="1">
          <a:blip r:embed="rId3">
            <a:alphaModFix/>
          </a:blip>
          <a:srcRect/>
          <a:stretch/>
        </p:blipFill>
        <p:spPr>
          <a:xfrm>
            <a:off x="10669127" y="3669976"/>
            <a:ext cx="3854300" cy="3818612"/>
          </a:xfrm>
          <a:prstGeom prst="rect">
            <a:avLst/>
          </a:prstGeom>
          <a:noFill/>
          <a:ln>
            <a:noFill/>
          </a:ln>
        </p:spPr>
      </p:pic>
      <p:sp>
        <p:nvSpPr>
          <p:cNvPr id="22" name="Google Shape;22;p1"/>
          <p:cNvSpPr txBox="1"/>
          <p:nvPr/>
        </p:nvSpPr>
        <p:spPr>
          <a:xfrm>
            <a:off x="5631872" y="8398682"/>
            <a:ext cx="1392881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000" b="1" i="0" u="none" strike="noStrike" cap="none" dirty="0">
                <a:solidFill>
                  <a:schemeClr val="dk1"/>
                </a:solidFill>
                <a:latin typeface="Century Gothic"/>
                <a:ea typeface="Century Gothic"/>
                <a:cs typeface="Century Gothic"/>
                <a:sym typeface="Century Gothic"/>
              </a:rPr>
              <a:t>Small Business</a:t>
            </a:r>
            <a:endParaRPr dirty="0"/>
          </a:p>
          <a:p>
            <a:pPr marL="0" marR="0" lvl="0" indent="0" algn="ctr" rtl="0">
              <a:spcBef>
                <a:spcPts val="0"/>
              </a:spcBef>
              <a:spcAft>
                <a:spcPts val="0"/>
              </a:spcAft>
              <a:buNone/>
            </a:pPr>
            <a:r>
              <a:rPr lang="de-DE" sz="3000" b="1" i="0" u="none" strike="noStrike" cap="none" dirty="0">
                <a:solidFill>
                  <a:schemeClr val="dk1"/>
                </a:solidFill>
                <a:latin typeface="Century Gothic"/>
                <a:ea typeface="Century Gothic"/>
                <a:cs typeface="Century Gothic"/>
                <a:sym typeface="Century Gothic"/>
              </a:rPr>
              <a:t>Day-to-Day Cash Flow Management</a:t>
            </a:r>
            <a:endParaRPr sz="3000" b="1" i="0"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1F1E1"/>
        </a:solidFill>
        <a:effectLst/>
      </p:bgPr>
    </p:bg>
    <p:spTree>
      <p:nvGrpSpPr>
        <p:cNvPr id="1" name="Shape 245"/>
        <p:cNvGrpSpPr/>
        <p:nvPr/>
      </p:nvGrpSpPr>
      <p:grpSpPr>
        <a:xfrm>
          <a:off x="0" y="0"/>
          <a:ext cx="0" cy="0"/>
          <a:chOff x="0" y="0"/>
          <a:chExt cx="0" cy="0"/>
        </a:xfrm>
      </p:grpSpPr>
      <p:cxnSp>
        <p:nvCxnSpPr>
          <p:cNvPr id="246" name="Google Shape;246;p11"/>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247" name="Google Shape;247;p11"/>
          <p:cNvSpPr/>
          <p:nvPr/>
        </p:nvSpPr>
        <p:spPr>
          <a:xfrm>
            <a:off x="1424914" y="3228942"/>
            <a:ext cx="3810000" cy="6147200"/>
          </a:xfrm>
          <a:custGeom>
            <a:avLst/>
            <a:gdLst/>
            <a:ahLst/>
            <a:cxnLst/>
            <a:rect l="l" t="t"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rgbClr val="EDE057"/>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3200">
              <a:solidFill>
                <a:schemeClr val="dk1"/>
              </a:solidFill>
              <a:latin typeface="Source Sans Pro Light"/>
              <a:ea typeface="Source Sans Pro Light"/>
              <a:cs typeface="Source Sans Pro Light"/>
              <a:sym typeface="Source Sans Pro Light"/>
            </a:endParaRPr>
          </a:p>
        </p:txBody>
      </p:sp>
      <p:sp>
        <p:nvSpPr>
          <p:cNvPr id="248" name="Google Shape;248;p11"/>
          <p:cNvSpPr/>
          <p:nvPr/>
        </p:nvSpPr>
        <p:spPr>
          <a:xfrm>
            <a:off x="5869897" y="3228942"/>
            <a:ext cx="3810000" cy="6147200"/>
          </a:xfrm>
          <a:custGeom>
            <a:avLst/>
            <a:gdLst/>
            <a:ahLst/>
            <a:cxnLst/>
            <a:rect l="l" t="t"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rgbClr val="EDE057"/>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3200">
              <a:solidFill>
                <a:schemeClr val="dk1"/>
              </a:solidFill>
              <a:latin typeface="Source Sans Pro Light"/>
              <a:ea typeface="Source Sans Pro Light"/>
              <a:cs typeface="Source Sans Pro Light"/>
              <a:sym typeface="Source Sans Pro Light"/>
            </a:endParaRPr>
          </a:p>
        </p:txBody>
      </p:sp>
      <p:sp>
        <p:nvSpPr>
          <p:cNvPr id="249" name="Google Shape;249;p11"/>
          <p:cNvSpPr/>
          <p:nvPr/>
        </p:nvSpPr>
        <p:spPr>
          <a:xfrm>
            <a:off x="10295634" y="3228942"/>
            <a:ext cx="3810000" cy="6147200"/>
          </a:xfrm>
          <a:custGeom>
            <a:avLst/>
            <a:gdLst/>
            <a:ahLst/>
            <a:cxnLst/>
            <a:rect l="l" t="t"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rgbClr val="EDE057"/>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3200">
              <a:solidFill>
                <a:schemeClr val="dk1"/>
              </a:solidFill>
              <a:latin typeface="Source Sans Pro Light"/>
              <a:ea typeface="Source Sans Pro Light"/>
              <a:cs typeface="Source Sans Pro Light"/>
              <a:sym typeface="Source Sans Pro Light"/>
            </a:endParaRPr>
          </a:p>
        </p:txBody>
      </p:sp>
      <p:sp>
        <p:nvSpPr>
          <p:cNvPr id="250" name="Google Shape;250;p11"/>
          <p:cNvSpPr/>
          <p:nvPr/>
        </p:nvSpPr>
        <p:spPr>
          <a:xfrm>
            <a:off x="14702134" y="3228942"/>
            <a:ext cx="3810000" cy="6147200"/>
          </a:xfrm>
          <a:custGeom>
            <a:avLst/>
            <a:gdLst/>
            <a:ahLst/>
            <a:cxnLst/>
            <a:rect l="l" t="t"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rgbClr val="EDE057"/>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3200">
              <a:solidFill>
                <a:schemeClr val="dk1"/>
              </a:solidFill>
              <a:latin typeface="Source Sans Pro Light"/>
              <a:ea typeface="Source Sans Pro Light"/>
              <a:cs typeface="Source Sans Pro Light"/>
              <a:sym typeface="Source Sans Pro Light"/>
            </a:endParaRPr>
          </a:p>
        </p:txBody>
      </p:sp>
      <p:sp>
        <p:nvSpPr>
          <p:cNvPr id="251" name="Google Shape;251;p11"/>
          <p:cNvSpPr/>
          <p:nvPr/>
        </p:nvSpPr>
        <p:spPr>
          <a:xfrm>
            <a:off x="19038466" y="3228942"/>
            <a:ext cx="3810000" cy="6147200"/>
          </a:xfrm>
          <a:custGeom>
            <a:avLst/>
            <a:gdLst/>
            <a:ahLst/>
            <a:cxnLst/>
            <a:rect l="l" t="t"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rgbClr val="EDE057"/>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3200">
              <a:solidFill>
                <a:schemeClr val="dk1"/>
              </a:solidFill>
              <a:latin typeface="Source Sans Pro Light"/>
              <a:ea typeface="Source Sans Pro Light"/>
              <a:cs typeface="Source Sans Pro Light"/>
              <a:sym typeface="Source Sans Pro Light"/>
            </a:endParaRPr>
          </a:p>
        </p:txBody>
      </p:sp>
      <p:sp>
        <p:nvSpPr>
          <p:cNvPr id="252" name="Google Shape;252;p11"/>
          <p:cNvSpPr txBox="1"/>
          <p:nvPr/>
        </p:nvSpPr>
        <p:spPr>
          <a:xfrm>
            <a:off x="1347249" y="4027315"/>
            <a:ext cx="3906342" cy="6957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de-DE" sz="3001" b="1">
                <a:solidFill>
                  <a:srgbClr val="264877"/>
                </a:solidFill>
                <a:latin typeface="Century Gothic"/>
                <a:ea typeface="Century Gothic"/>
                <a:cs typeface="Century Gothic"/>
                <a:sym typeface="Century Gothic"/>
              </a:rPr>
              <a:t>STEP 1</a:t>
            </a:r>
            <a:endParaRPr/>
          </a:p>
        </p:txBody>
      </p:sp>
      <p:sp>
        <p:nvSpPr>
          <p:cNvPr id="253" name="Google Shape;253;p11"/>
          <p:cNvSpPr txBox="1"/>
          <p:nvPr/>
        </p:nvSpPr>
        <p:spPr>
          <a:xfrm>
            <a:off x="5761248" y="4027317"/>
            <a:ext cx="3906342" cy="6957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de-DE" sz="3001" b="1">
                <a:solidFill>
                  <a:srgbClr val="264877"/>
                </a:solidFill>
                <a:latin typeface="Century Gothic"/>
                <a:ea typeface="Century Gothic"/>
                <a:cs typeface="Century Gothic"/>
                <a:sym typeface="Century Gothic"/>
              </a:rPr>
              <a:t>STEP 2</a:t>
            </a:r>
            <a:endParaRPr/>
          </a:p>
        </p:txBody>
      </p:sp>
      <p:sp>
        <p:nvSpPr>
          <p:cNvPr id="254" name="Google Shape;254;p11"/>
          <p:cNvSpPr txBox="1"/>
          <p:nvPr/>
        </p:nvSpPr>
        <p:spPr>
          <a:xfrm>
            <a:off x="10247466" y="4027317"/>
            <a:ext cx="3906342" cy="6957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de-DE" sz="3001" b="1">
                <a:solidFill>
                  <a:srgbClr val="264877"/>
                </a:solidFill>
                <a:latin typeface="Century Gothic"/>
                <a:ea typeface="Century Gothic"/>
                <a:cs typeface="Century Gothic"/>
                <a:sym typeface="Century Gothic"/>
              </a:rPr>
              <a:t>STEP 3</a:t>
            </a:r>
            <a:endParaRPr/>
          </a:p>
        </p:txBody>
      </p:sp>
      <p:sp>
        <p:nvSpPr>
          <p:cNvPr id="255" name="Google Shape;255;p11"/>
          <p:cNvSpPr txBox="1"/>
          <p:nvPr/>
        </p:nvSpPr>
        <p:spPr>
          <a:xfrm>
            <a:off x="14618242" y="4027317"/>
            <a:ext cx="3906342" cy="6957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de-DE" sz="3001" b="1">
                <a:solidFill>
                  <a:srgbClr val="264877"/>
                </a:solidFill>
                <a:latin typeface="Century Gothic"/>
                <a:ea typeface="Century Gothic"/>
                <a:cs typeface="Century Gothic"/>
                <a:sym typeface="Century Gothic"/>
              </a:rPr>
              <a:t>STEP 4</a:t>
            </a:r>
            <a:endParaRPr/>
          </a:p>
        </p:txBody>
      </p:sp>
      <p:sp>
        <p:nvSpPr>
          <p:cNvPr id="256" name="Google Shape;256;p11"/>
          <p:cNvSpPr txBox="1"/>
          <p:nvPr/>
        </p:nvSpPr>
        <p:spPr>
          <a:xfrm>
            <a:off x="18979475" y="4027317"/>
            <a:ext cx="3906342" cy="6957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de-DE" sz="3001" b="1">
                <a:solidFill>
                  <a:srgbClr val="264877"/>
                </a:solidFill>
                <a:latin typeface="Century Gothic"/>
                <a:ea typeface="Century Gothic"/>
                <a:cs typeface="Century Gothic"/>
                <a:sym typeface="Century Gothic"/>
              </a:rPr>
              <a:t>STEP 5</a:t>
            </a:r>
            <a:endParaRPr/>
          </a:p>
        </p:txBody>
      </p:sp>
      <p:sp>
        <p:nvSpPr>
          <p:cNvPr id="257" name="Google Shape;257;p11"/>
          <p:cNvSpPr txBox="1"/>
          <p:nvPr/>
        </p:nvSpPr>
        <p:spPr>
          <a:xfrm>
            <a:off x="1425333" y="4762322"/>
            <a:ext cx="3809581" cy="33636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Compare last week‘s actual cash inflow and cash outflow from the bank to what was projected on your cash flow runway; adjust and true up last week‘s numbers; last week‘s ending is now this week‘s starting cash.</a:t>
            </a:r>
            <a:endParaRPr/>
          </a:p>
        </p:txBody>
      </p:sp>
      <p:sp>
        <p:nvSpPr>
          <p:cNvPr id="258" name="Google Shape;258;p11"/>
          <p:cNvSpPr txBox="1"/>
          <p:nvPr/>
        </p:nvSpPr>
        <p:spPr>
          <a:xfrm>
            <a:off x="5984221" y="4762322"/>
            <a:ext cx="3551631" cy="377917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Review current AR and AP Aging, identify any new or revised expectations about the amount and the date which customer collection is expected to deposit into bank, and date and amount of payroll and vendor payments.</a:t>
            </a:r>
            <a:endParaRPr/>
          </a:p>
        </p:txBody>
      </p:sp>
      <p:sp>
        <p:nvSpPr>
          <p:cNvPr id="259" name="Google Shape;259;p11"/>
          <p:cNvSpPr txBox="1"/>
          <p:nvPr/>
        </p:nvSpPr>
        <p:spPr>
          <a:xfrm>
            <a:off x="10424822" y="4762322"/>
            <a:ext cx="3551631" cy="33636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Populate and realign upcoming cash inflow and cash outflow into the projection. Be sure to input a cushion value to absorb small purchases and potential discrepancy in your expectations.</a:t>
            </a:r>
            <a:endParaRPr/>
          </a:p>
        </p:txBody>
      </p:sp>
      <p:sp>
        <p:nvSpPr>
          <p:cNvPr id="260" name="Google Shape;260;p11"/>
          <p:cNvSpPr txBox="1"/>
          <p:nvPr/>
        </p:nvSpPr>
        <p:spPr>
          <a:xfrm>
            <a:off x="14831325" y="4762322"/>
            <a:ext cx="3551631" cy="294817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Evaluate cash runway, liquidity and business sustainability. Determine next steps and actions i.e. reduce cost, renegotiate with vendors and customers, loans, phone calls, promotions.</a:t>
            </a:r>
            <a:endParaRPr/>
          </a:p>
        </p:txBody>
      </p:sp>
      <p:sp>
        <p:nvSpPr>
          <p:cNvPr id="261" name="Google Shape;261;p11"/>
          <p:cNvSpPr txBox="1"/>
          <p:nvPr/>
        </p:nvSpPr>
        <p:spPr>
          <a:xfrm>
            <a:off x="19026017" y="4762322"/>
            <a:ext cx="3551631" cy="253268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Repeat steps 1 – 4 each week, extend the cash flow projection and runway each week; make notes of each meeting and the game plan for the next several weeks. </a:t>
            </a:r>
            <a:endParaRPr/>
          </a:p>
        </p:txBody>
      </p:sp>
      <p:sp>
        <p:nvSpPr>
          <p:cNvPr id="262" name="Google Shape;262;p11"/>
          <p:cNvSpPr/>
          <p:nvPr/>
        </p:nvSpPr>
        <p:spPr>
          <a:xfrm>
            <a:off x="5785305" y="9872675"/>
            <a:ext cx="3949465" cy="1288702"/>
          </a:xfrm>
          <a:prstGeom prst="rect">
            <a:avLst/>
          </a:prstGeom>
          <a:noFill/>
          <a:ln>
            <a:noFill/>
          </a:ln>
        </p:spPr>
        <p:txBody>
          <a:bodyPr spcFirstLastPara="1" wrap="square" lIns="182800" tIns="91400" rIns="182800" bIns="91400" anchor="t" anchorCtr="0">
            <a:noAutofit/>
          </a:bodyPr>
          <a:lstStyle/>
          <a:p>
            <a:pPr marL="0" marR="0" lvl="0" indent="0" algn="ctr" rtl="0">
              <a:lnSpc>
                <a:spcPct val="130000"/>
              </a:lnSpc>
              <a:spcBef>
                <a:spcPts val="0"/>
              </a:spcBef>
              <a:spcAft>
                <a:spcPts val="0"/>
              </a:spcAft>
              <a:buNone/>
            </a:pPr>
            <a:r>
              <a:rPr lang="de-DE" sz="3001">
                <a:solidFill>
                  <a:schemeClr val="dk1"/>
                </a:solidFill>
                <a:latin typeface="Century Gothic"/>
                <a:ea typeface="Century Gothic"/>
                <a:cs typeface="Century Gothic"/>
                <a:sym typeface="Century Gothic"/>
              </a:rPr>
              <a:t>Adjust</a:t>
            </a:r>
            <a:endParaRPr/>
          </a:p>
        </p:txBody>
      </p:sp>
      <p:sp>
        <p:nvSpPr>
          <p:cNvPr id="263" name="Google Shape;263;p11"/>
          <p:cNvSpPr/>
          <p:nvPr/>
        </p:nvSpPr>
        <p:spPr>
          <a:xfrm>
            <a:off x="1325686" y="9872675"/>
            <a:ext cx="3949465" cy="1288702"/>
          </a:xfrm>
          <a:prstGeom prst="rect">
            <a:avLst/>
          </a:prstGeom>
          <a:noFill/>
          <a:ln>
            <a:noFill/>
          </a:ln>
        </p:spPr>
        <p:txBody>
          <a:bodyPr spcFirstLastPara="1" wrap="square" lIns="182800" tIns="91400" rIns="182800" bIns="91400" anchor="t" anchorCtr="0">
            <a:noAutofit/>
          </a:bodyPr>
          <a:lstStyle/>
          <a:p>
            <a:pPr marL="0" marR="0" lvl="0" indent="0" algn="ctr" rtl="0">
              <a:lnSpc>
                <a:spcPct val="130000"/>
              </a:lnSpc>
              <a:spcBef>
                <a:spcPts val="0"/>
              </a:spcBef>
              <a:spcAft>
                <a:spcPts val="0"/>
              </a:spcAft>
              <a:buNone/>
            </a:pPr>
            <a:r>
              <a:rPr lang="de-DE" sz="3001">
                <a:solidFill>
                  <a:schemeClr val="dk1"/>
                </a:solidFill>
                <a:latin typeface="Century Gothic"/>
                <a:ea typeface="Century Gothic"/>
                <a:cs typeface="Century Gothic"/>
                <a:sym typeface="Century Gothic"/>
              </a:rPr>
              <a:t>True Up</a:t>
            </a:r>
            <a:endParaRPr/>
          </a:p>
        </p:txBody>
      </p:sp>
      <p:sp>
        <p:nvSpPr>
          <p:cNvPr id="264" name="Google Shape;264;p11"/>
          <p:cNvSpPr/>
          <p:nvPr/>
        </p:nvSpPr>
        <p:spPr>
          <a:xfrm>
            <a:off x="10219093" y="9872675"/>
            <a:ext cx="3949465" cy="1288702"/>
          </a:xfrm>
          <a:prstGeom prst="rect">
            <a:avLst/>
          </a:prstGeom>
          <a:noFill/>
          <a:ln>
            <a:noFill/>
          </a:ln>
        </p:spPr>
        <p:txBody>
          <a:bodyPr spcFirstLastPara="1" wrap="square" lIns="182800" tIns="91400" rIns="182800" bIns="91400" anchor="t" anchorCtr="0">
            <a:noAutofit/>
          </a:bodyPr>
          <a:lstStyle/>
          <a:p>
            <a:pPr marL="0" marR="0" lvl="0" indent="0" algn="ctr" rtl="0">
              <a:lnSpc>
                <a:spcPct val="130000"/>
              </a:lnSpc>
              <a:spcBef>
                <a:spcPts val="0"/>
              </a:spcBef>
              <a:spcAft>
                <a:spcPts val="0"/>
              </a:spcAft>
              <a:buNone/>
            </a:pPr>
            <a:r>
              <a:rPr lang="de-DE" sz="3001">
                <a:solidFill>
                  <a:schemeClr val="dk1"/>
                </a:solidFill>
                <a:latin typeface="Century Gothic"/>
                <a:ea typeface="Century Gothic"/>
                <a:cs typeface="Century Gothic"/>
                <a:sym typeface="Century Gothic"/>
              </a:rPr>
              <a:t>Project</a:t>
            </a:r>
            <a:endParaRPr/>
          </a:p>
        </p:txBody>
      </p:sp>
      <p:sp>
        <p:nvSpPr>
          <p:cNvPr id="265" name="Google Shape;265;p11"/>
          <p:cNvSpPr/>
          <p:nvPr/>
        </p:nvSpPr>
        <p:spPr>
          <a:xfrm>
            <a:off x="14643145" y="9872675"/>
            <a:ext cx="3949465" cy="1288702"/>
          </a:xfrm>
          <a:prstGeom prst="rect">
            <a:avLst/>
          </a:prstGeom>
          <a:noFill/>
          <a:ln>
            <a:noFill/>
          </a:ln>
        </p:spPr>
        <p:txBody>
          <a:bodyPr spcFirstLastPara="1" wrap="square" lIns="182800" tIns="91400" rIns="182800" bIns="91400" anchor="t" anchorCtr="0">
            <a:noAutofit/>
          </a:bodyPr>
          <a:lstStyle/>
          <a:p>
            <a:pPr marL="0" marR="0" lvl="0" indent="0" algn="ctr" rtl="0">
              <a:lnSpc>
                <a:spcPct val="130000"/>
              </a:lnSpc>
              <a:spcBef>
                <a:spcPts val="0"/>
              </a:spcBef>
              <a:spcAft>
                <a:spcPts val="0"/>
              </a:spcAft>
              <a:buNone/>
            </a:pPr>
            <a:r>
              <a:rPr lang="de-DE" sz="3001">
                <a:solidFill>
                  <a:schemeClr val="dk1"/>
                </a:solidFill>
                <a:latin typeface="Century Gothic"/>
                <a:ea typeface="Century Gothic"/>
                <a:cs typeface="Century Gothic"/>
                <a:sym typeface="Century Gothic"/>
              </a:rPr>
              <a:t>Evaluate</a:t>
            </a:r>
            <a:endParaRPr/>
          </a:p>
        </p:txBody>
      </p:sp>
      <p:sp>
        <p:nvSpPr>
          <p:cNvPr id="266" name="Google Shape;266;p11"/>
          <p:cNvSpPr/>
          <p:nvPr/>
        </p:nvSpPr>
        <p:spPr>
          <a:xfrm>
            <a:off x="18948458" y="9872675"/>
            <a:ext cx="3949465" cy="1288702"/>
          </a:xfrm>
          <a:prstGeom prst="rect">
            <a:avLst/>
          </a:prstGeom>
          <a:noFill/>
          <a:ln>
            <a:noFill/>
          </a:ln>
        </p:spPr>
        <p:txBody>
          <a:bodyPr spcFirstLastPara="1" wrap="square" lIns="182800" tIns="91400" rIns="182800" bIns="91400" anchor="t" anchorCtr="0">
            <a:noAutofit/>
          </a:bodyPr>
          <a:lstStyle/>
          <a:p>
            <a:pPr marL="0" marR="0" lvl="0" indent="0" algn="ctr" rtl="0">
              <a:lnSpc>
                <a:spcPct val="130000"/>
              </a:lnSpc>
              <a:spcBef>
                <a:spcPts val="0"/>
              </a:spcBef>
              <a:spcAft>
                <a:spcPts val="0"/>
              </a:spcAft>
              <a:buNone/>
            </a:pPr>
            <a:r>
              <a:rPr lang="de-DE" sz="3001">
                <a:solidFill>
                  <a:schemeClr val="dk1"/>
                </a:solidFill>
                <a:latin typeface="Century Gothic"/>
                <a:ea typeface="Century Gothic"/>
                <a:cs typeface="Century Gothic"/>
                <a:sym typeface="Century Gothic"/>
              </a:rPr>
              <a:t>Repeat</a:t>
            </a:r>
            <a:endParaRPr/>
          </a:p>
        </p:txBody>
      </p:sp>
      <p:sp>
        <p:nvSpPr>
          <p:cNvPr id="267" name="Google Shape;267;p11"/>
          <p:cNvSpPr txBox="1"/>
          <p:nvPr/>
        </p:nvSpPr>
        <p:spPr>
          <a:xfrm>
            <a:off x="4343404" y="682078"/>
            <a:ext cx="608141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What do I do weekly?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cxnSp>
        <p:nvCxnSpPr>
          <p:cNvPr id="273" name="Google Shape;273;p12"/>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274" name="Google Shape;274;p12"/>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pic>
        <p:nvPicPr>
          <p:cNvPr id="275" name="Google Shape;275;p12"/>
          <p:cNvPicPr preferRelativeResize="0"/>
          <p:nvPr/>
        </p:nvPicPr>
        <p:blipFill rotWithShape="1">
          <a:blip r:embed="rId3">
            <a:alphaModFix/>
          </a:blip>
          <a:srcRect/>
          <a:stretch/>
        </p:blipFill>
        <p:spPr>
          <a:xfrm>
            <a:off x="2786571" y="3818383"/>
            <a:ext cx="7514200" cy="7567178"/>
          </a:xfrm>
          <a:prstGeom prst="rect">
            <a:avLst/>
          </a:prstGeom>
          <a:noFill/>
          <a:ln>
            <a:noFill/>
          </a:ln>
        </p:spPr>
      </p:pic>
      <p:sp>
        <p:nvSpPr>
          <p:cNvPr id="276" name="Google Shape;276;p12"/>
          <p:cNvSpPr txBox="1"/>
          <p:nvPr/>
        </p:nvSpPr>
        <p:spPr>
          <a:xfrm>
            <a:off x="11932684" y="10099374"/>
            <a:ext cx="6291204" cy="12861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Cash flow management is a practice that requires discipline, accurate information and keen attention to changes that would impact your business.</a:t>
            </a:r>
            <a:endParaRPr/>
          </a:p>
        </p:txBody>
      </p:sp>
      <p:sp>
        <p:nvSpPr>
          <p:cNvPr id="277" name="Google Shape;277;p12"/>
          <p:cNvSpPr txBox="1"/>
          <p:nvPr/>
        </p:nvSpPr>
        <p:spPr>
          <a:xfrm>
            <a:off x="11894362" y="9551523"/>
            <a:ext cx="6291204" cy="49449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000" b="1">
                <a:solidFill>
                  <a:schemeClr val="dk1"/>
                </a:solidFill>
                <a:latin typeface="Century Gothic"/>
                <a:ea typeface="Century Gothic"/>
                <a:cs typeface="Century Gothic"/>
                <a:sym typeface="Century Gothic"/>
              </a:rPr>
              <a:t>Commit to the details.//</a:t>
            </a:r>
            <a:endParaRPr/>
          </a:p>
        </p:txBody>
      </p:sp>
      <p:sp>
        <p:nvSpPr>
          <p:cNvPr id="278" name="Google Shape;278;p12"/>
          <p:cNvSpPr txBox="1"/>
          <p:nvPr/>
        </p:nvSpPr>
        <p:spPr>
          <a:xfrm>
            <a:off x="11780062" y="3347258"/>
            <a:ext cx="10584628" cy="54784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5000" b="1">
                <a:solidFill>
                  <a:schemeClr val="dk1"/>
                </a:solidFill>
                <a:highlight>
                  <a:srgbClr val="FFFF00"/>
                </a:highlight>
                <a:latin typeface="Century Gothic"/>
                <a:ea typeface="Century Gothic"/>
                <a:cs typeface="Century Gothic"/>
                <a:sym typeface="Century Gothic"/>
              </a:rPr>
              <a:t>Its all about forward thinking. </a:t>
            </a:r>
            <a:endParaRPr/>
          </a:p>
          <a:p>
            <a:pPr marL="0" marR="0" lvl="0" indent="0" algn="l" rtl="0">
              <a:spcBef>
                <a:spcPts val="0"/>
              </a:spcBef>
              <a:spcAft>
                <a:spcPts val="0"/>
              </a:spcAft>
              <a:buNone/>
            </a:pPr>
            <a:endParaRPr sz="5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5000">
                <a:solidFill>
                  <a:schemeClr val="dk1"/>
                </a:solidFill>
                <a:latin typeface="Century Gothic"/>
                <a:ea typeface="Century Gothic"/>
                <a:cs typeface="Century Gothic"/>
                <a:sym typeface="Century Gothic"/>
              </a:rPr>
              <a:t>You will not be 100% accurate, but your projection should give you a close enough realistic view of where your company stands in the next 90 - 180 days.</a:t>
            </a:r>
            <a:endParaRPr/>
          </a:p>
        </p:txBody>
      </p:sp>
      <p:sp>
        <p:nvSpPr>
          <p:cNvPr id="279" name="Google Shape;279;p12"/>
          <p:cNvSpPr txBox="1"/>
          <p:nvPr/>
        </p:nvSpPr>
        <p:spPr>
          <a:xfrm>
            <a:off x="4343404" y="682078"/>
            <a:ext cx="44005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Its all about forward thinking.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cxnSp>
        <p:nvCxnSpPr>
          <p:cNvPr id="285" name="Google Shape;285;p13"/>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286" name="Google Shape;286;p13"/>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287" name="Google Shape;287;p13"/>
          <p:cNvSpPr txBox="1"/>
          <p:nvPr/>
        </p:nvSpPr>
        <p:spPr>
          <a:xfrm>
            <a:off x="1707720" y="2436375"/>
            <a:ext cx="17712832" cy="8706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Yes. Have your financial controller  reconcile your previous week‘s projections before the meeting. If there is a delay in customer collection or payment to vendors, move those specific cash expectations to the week that you think is most realistic based on current notes and understandings.</a:t>
            </a:r>
            <a:endParaRPr/>
          </a:p>
        </p:txBody>
      </p:sp>
      <p:sp>
        <p:nvSpPr>
          <p:cNvPr id="288" name="Google Shape;288;p13"/>
          <p:cNvSpPr txBox="1"/>
          <p:nvPr/>
        </p:nvSpPr>
        <p:spPr>
          <a:xfrm>
            <a:off x="1707720" y="1983755"/>
            <a:ext cx="11951129" cy="49449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000" b="1">
                <a:solidFill>
                  <a:schemeClr val="dk1"/>
                </a:solidFill>
                <a:latin typeface="Century Gothic"/>
                <a:ea typeface="Century Gothic"/>
                <a:cs typeface="Century Gothic"/>
                <a:sym typeface="Century Gothic"/>
              </a:rPr>
              <a:t>Q: Should the cash flow projection be trued up and adjusted before my cash flow meeting?</a:t>
            </a:r>
            <a:endParaRPr/>
          </a:p>
        </p:txBody>
      </p:sp>
      <p:sp>
        <p:nvSpPr>
          <p:cNvPr id="289" name="Google Shape;289;p13"/>
          <p:cNvSpPr txBox="1"/>
          <p:nvPr/>
        </p:nvSpPr>
        <p:spPr>
          <a:xfrm>
            <a:off x="4343404" y="682078"/>
            <a:ext cx="466224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Frequenty asked questions.</a:t>
            </a:r>
            <a:endParaRPr/>
          </a:p>
        </p:txBody>
      </p:sp>
      <p:sp>
        <p:nvSpPr>
          <p:cNvPr id="290" name="Google Shape;290;p13"/>
          <p:cNvSpPr txBox="1"/>
          <p:nvPr/>
        </p:nvSpPr>
        <p:spPr>
          <a:xfrm>
            <a:off x="1707720" y="4208025"/>
            <a:ext cx="17560432" cy="12861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Depends on how tight your cash situation is right now. Your cash flow acts as a plan for your team to decide what customer to call and who to pay, how much to pay and when to pay. If customer collection comes in frequently (such as in retail) and it is neccessary to pay vendors often (to maintain inventory) and your liquidity is sensitive to depletion – then it is best to plan everything out on a daily basis. </a:t>
            </a:r>
            <a:endParaRPr/>
          </a:p>
        </p:txBody>
      </p:sp>
      <p:sp>
        <p:nvSpPr>
          <p:cNvPr id="291" name="Google Shape;291;p13"/>
          <p:cNvSpPr txBox="1"/>
          <p:nvPr/>
        </p:nvSpPr>
        <p:spPr>
          <a:xfrm>
            <a:off x="1707720" y="3755405"/>
            <a:ext cx="11951129" cy="49449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000" b="1">
                <a:solidFill>
                  <a:schemeClr val="dk1"/>
                </a:solidFill>
                <a:latin typeface="Century Gothic"/>
                <a:ea typeface="Century Gothic"/>
                <a:cs typeface="Century Gothic"/>
                <a:sym typeface="Century Gothic"/>
              </a:rPr>
              <a:t>Q: How do I determine the increment of my cash flow breakdown – monthly, weekly or daily?</a:t>
            </a:r>
            <a:endParaRPr/>
          </a:p>
        </p:txBody>
      </p:sp>
      <p:sp>
        <p:nvSpPr>
          <p:cNvPr id="292" name="Google Shape;292;p13"/>
          <p:cNvSpPr txBox="1"/>
          <p:nvPr/>
        </p:nvSpPr>
        <p:spPr>
          <a:xfrm>
            <a:off x="1707720" y="6284475"/>
            <a:ext cx="17693782" cy="8706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Weekly. It is important to review all the formulas used in the spreadsheet weekly. Errors do occur and you do not want to base your plans on numbers that did not add up correctly.</a:t>
            </a:r>
            <a:endParaRPr/>
          </a:p>
        </p:txBody>
      </p:sp>
      <p:sp>
        <p:nvSpPr>
          <p:cNvPr id="293" name="Google Shape;293;p13"/>
          <p:cNvSpPr txBox="1"/>
          <p:nvPr/>
        </p:nvSpPr>
        <p:spPr>
          <a:xfrm>
            <a:off x="1707720" y="5831855"/>
            <a:ext cx="11951129" cy="49449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000" b="1">
                <a:solidFill>
                  <a:schemeClr val="dk1"/>
                </a:solidFill>
                <a:latin typeface="Century Gothic"/>
                <a:ea typeface="Century Gothic"/>
                <a:cs typeface="Century Gothic"/>
                <a:sym typeface="Century Gothic"/>
              </a:rPr>
              <a:t>Q: How often should I double check the formulas in my cash flow spreadsheets.</a:t>
            </a:r>
            <a:endParaRPr/>
          </a:p>
        </p:txBody>
      </p:sp>
      <p:sp>
        <p:nvSpPr>
          <p:cNvPr id="294" name="Google Shape;294;p13"/>
          <p:cNvSpPr txBox="1"/>
          <p:nvPr/>
        </p:nvSpPr>
        <p:spPr>
          <a:xfrm>
            <a:off x="1707720" y="8020813"/>
            <a:ext cx="17960478" cy="12861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Determine the materiality of the variance of the cash ending projected last week. For small miscellaneous expenses, you can make adjustments to a miscellaneous line item on your cash flow projection in order to true up your numbers. For bigger variances, identify the source of the error and immediately revise your future expectations to avoid a similar false understanding about your cash position.</a:t>
            </a:r>
            <a:endParaRPr/>
          </a:p>
        </p:txBody>
      </p:sp>
      <p:sp>
        <p:nvSpPr>
          <p:cNvPr id="295" name="Google Shape;295;p13"/>
          <p:cNvSpPr txBox="1"/>
          <p:nvPr/>
        </p:nvSpPr>
        <p:spPr>
          <a:xfrm>
            <a:off x="1707720" y="7568193"/>
            <a:ext cx="14160926" cy="49449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000" b="1">
                <a:solidFill>
                  <a:schemeClr val="dk1"/>
                </a:solidFill>
                <a:latin typeface="Century Gothic"/>
                <a:ea typeface="Century Gothic"/>
                <a:cs typeface="Century Gothic"/>
                <a:sym typeface="Century Gothic"/>
              </a:rPr>
              <a:t>Q: What do I do with miscellaneous expenses that are creating small variances in my cash flow ending?</a:t>
            </a:r>
            <a:endParaRPr/>
          </a:p>
        </p:txBody>
      </p:sp>
      <p:sp>
        <p:nvSpPr>
          <p:cNvPr id="296" name="Google Shape;296;p13"/>
          <p:cNvSpPr txBox="1"/>
          <p:nvPr/>
        </p:nvSpPr>
        <p:spPr>
          <a:xfrm>
            <a:off x="1707720" y="10063743"/>
            <a:ext cx="18121476" cy="211718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Depends what you want visibility in each week. If items charged to your credit card are important to see each week in its own line item, then you can add a line in your cash flow projection to account for the additional  “money“ borrowed from your credit card or line (this will add back into your cash balance). You will need to project when you will actually pay your credit card (this would be a decrease in your bank balance). If individual items charged to your credit card are not important, then you can dedicate a line on the cash flow projection to input when and how much you plan to pay in the future against your credit card balance. </a:t>
            </a:r>
            <a:endParaRPr/>
          </a:p>
        </p:txBody>
      </p:sp>
      <p:sp>
        <p:nvSpPr>
          <p:cNvPr id="297" name="Google Shape;297;p13"/>
          <p:cNvSpPr txBox="1"/>
          <p:nvPr/>
        </p:nvSpPr>
        <p:spPr>
          <a:xfrm>
            <a:off x="1707720" y="9611123"/>
            <a:ext cx="14160926" cy="49449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000" b="1">
                <a:solidFill>
                  <a:schemeClr val="dk1"/>
                </a:solidFill>
                <a:latin typeface="Century Gothic"/>
                <a:ea typeface="Century Gothic"/>
                <a:cs typeface="Century Gothic"/>
                <a:sym typeface="Century Gothic"/>
              </a:rPr>
              <a:t>Q: What if I have credit cards and/or line of credit?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cxnSp>
        <p:nvCxnSpPr>
          <p:cNvPr id="303" name="Google Shape;303;p14"/>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304" name="Google Shape;304;p14"/>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305" name="Google Shape;305;p14"/>
          <p:cNvSpPr txBox="1"/>
          <p:nvPr/>
        </p:nvSpPr>
        <p:spPr>
          <a:xfrm>
            <a:off x="4343404" y="682078"/>
            <a:ext cx="54292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Toolkit - Cash flow management.</a:t>
            </a:r>
            <a:endParaRPr/>
          </a:p>
        </p:txBody>
      </p:sp>
      <p:graphicFrame>
        <p:nvGraphicFramePr>
          <p:cNvPr id="306" name="Google Shape;306;p14"/>
          <p:cNvGraphicFramePr/>
          <p:nvPr/>
        </p:nvGraphicFramePr>
        <p:xfrm>
          <a:off x="12653963" y="1663700"/>
          <a:ext cx="11033125" cy="10696575"/>
        </p:xfrm>
        <a:graphic>
          <a:graphicData uri="http://schemas.openxmlformats.org/presentationml/2006/ole">
            <mc:AlternateContent xmlns:mc="http://schemas.openxmlformats.org/markup-compatibility/2006">
              <mc:Choice xmlns:v="urn:schemas-microsoft-com:vml" Requires="v">
                <p:oleObj spid="_x0000_s1029" r:id="rId4" imgW="11033125" imgH="10696575" progId="Excel.Sheet.12">
                  <p:embed/>
                </p:oleObj>
              </mc:Choice>
              <mc:Fallback>
                <p:oleObj r:id="rId4" imgW="11033125" imgH="10696575" progId="Excel.Sheet.12">
                  <p:embed/>
                  <p:pic>
                    <p:nvPicPr>
                      <p:cNvPr id="306" name="Google Shape;306;p14"/>
                      <p:cNvPicPr preferRelativeResize="0"/>
                      <p:nvPr/>
                    </p:nvPicPr>
                    <p:blipFill rotWithShape="1">
                      <a:blip r:embed="rId5">
                        <a:alphaModFix/>
                      </a:blip>
                      <a:srcRect/>
                      <a:stretch/>
                    </p:blipFill>
                    <p:spPr>
                      <a:xfrm>
                        <a:off x="12653963" y="1663700"/>
                        <a:ext cx="11033125" cy="10696575"/>
                      </a:xfrm>
                      <a:prstGeom prst="rect">
                        <a:avLst/>
                      </a:prstGeom>
                      <a:noFill/>
                      <a:ln w="9525" cap="flat" cmpd="sng">
                        <a:solidFill>
                          <a:srgbClr val="264877"/>
                        </a:solidFill>
                        <a:prstDash val="solid"/>
                        <a:round/>
                        <a:headEnd type="none" w="sm" len="sm"/>
                        <a:tailEnd type="none" w="sm" len="sm"/>
                      </a:ln>
                    </p:spPr>
                  </p:pic>
                </p:oleObj>
              </mc:Fallback>
            </mc:AlternateContent>
          </a:graphicData>
        </a:graphic>
      </p:graphicFrame>
      <p:sp>
        <p:nvSpPr>
          <p:cNvPr id="307" name="Google Shape;307;p14"/>
          <p:cNvSpPr txBox="1"/>
          <p:nvPr/>
        </p:nvSpPr>
        <p:spPr>
          <a:xfrm>
            <a:off x="3483747" y="6860984"/>
            <a:ext cx="6291204" cy="253268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b="1">
                <a:solidFill>
                  <a:schemeClr val="dk1"/>
                </a:solidFill>
                <a:latin typeface="Century Gothic"/>
                <a:ea typeface="Century Gothic"/>
                <a:cs typeface="Century Gothic"/>
                <a:sym typeface="Century Gothic"/>
              </a:rPr>
              <a:t>With this Cash Flow Tool Kit, you will be able to: </a:t>
            </a:r>
            <a:endParaRPr/>
          </a:p>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1. Track your daily / weekly / monthly cash flow </a:t>
            </a:r>
            <a:endParaRPr/>
          </a:p>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2. Predict upcoming cash inflow and cash outflow</a:t>
            </a:r>
            <a:endParaRPr/>
          </a:p>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3. Adjust your assumption</a:t>
            </a:r>
            <a:endParaRPr/>
          </a:p>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4. Review daily / weekly / monthly runway </a:t>
            </a:r>
            <a:endParaRPr/>
          </a:p>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5. Evaluate your future cash position</a:t>
            </a:r>
            <a:endParaRPr sz="1800">
              <a:solidFill>
                <a:schemeClr val="dk1"/>
              </a:solidFill>
              <a:latin typeface="Century Gothic"/>
              <a:ea typeface="Century Gothic"/>
              <a:cs typeface="Century Gothic"/>
              <a:sym typeface="Century Gothic"/>
            </a:endParaRPr>
          </a:p>
        </p:txBody>
      </p:sp>
      <p:sp>
        <p:nvSpPr>
          <p:cNvPr id="308" name="Google Shape;308;p14"/>
          <p:cNvSpPr txBox="1"/>
          <p:nvPr/>
        </p:nvSpPr>
        <p:spPr>
          <a:xfrm>
            <a:off x="3483748" y="5045350"/>
            <a:ext cx="629120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000">
                <a:solidFill>
                  <a:schemeClr val="dk1"/>
                </a:solidFill>
                <a:latin typeface="Century Gothic"/>
                <a:ea typeface="Century Gothic"/>
                <a:cs typeface="Century Gothic"/>
                <a:sym typeface="Century Gothic"/>
              </a:rPr>
              <a:t>Toolkit</a:t>
            </a:r>
            <a:endParaRPr/>
          </a:p>
        </p:txBody>
      </p:sp>
      <p:sp>
        <p:nvSpPr>
          <p:cNvPr id="309" name="Google Shape;309;p14"/>
          <p:cNvSpPr txBox="1"/>
          <p:nvPr/>
        </p:nvSpPr>
        <p:spPr>
          <a:xfrm>
            <a:off x="3483748" y="5823847"/>
            <a:ext cx="6291204" cy="10154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999">
                <a:solidFill>
                  <a:schemeClr val="accent1"/>
                </a:solidFill>
                <a:latin typeface="Century Gothic"/>
                <a:ea typeface="Century Gothic"/>
                <a:cs typeface="Century Gothic"/>
                <a:sym typeface="Century Gothic"/>
              </a:rPr>
              <a:t>Ready to use cash flow templates.</a:t>
            </a:r>
            <a:endParaRPr/>
          </a:p>
        </p:txBody>
      </p:sp>
      <p:sp>
        <p:nvSpPr>
          <p:cNvPr id="310" name="Google Shape;310;p14"/>
          <p:cNvSpPr/>
          <p:nvPr/>
        </p:nvSpPr>
        <p:spPr>
          <a:xfrm rot="10800000">
            <a:off x="9774956" y="9062067"/>
            <a:ext cx="894835" cy="894835"/>
          </a:xfrm>
          <a:prstGeom prst="halfFrame">
            <a:avLst>
              <a:gd name="adj1" fmla="val 1702"/>
              <a:gd name="adj2" fmla="val 1712"/>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14"/>
          <p:cNvSpPr/>
          <p:nvPr/>
        </p:nvSpPr>
        <p:spPr>
          <a:xfrm>
            <a:off x="2688158" y="4194021"/>
            <a:ext cx="894835" cy="894835"/>
          </a:xfrm>
          <a:prstGeom prst="halfFrame">
            <a:avLst>
              <a:gd name="adj1" fmla="val 1702"/>
              <a:gd name="adj2" fmla="val 1712"/>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1F1E1"/>
        </a:solidFill>
        <a:effectLst/>
      </p:bgPr>
    </p:bg>
    <p:spTree>
      <p:nvGrpSpPr>
        <p:cNvPr id="1" name="Shape 316"/>
        <p:cNvGrpSpPr/>
        <p:nvPr/>
      </p:nvGrpSpPr>
      <p:grpSpPr>
        <a:xfrm>
          <a:off x="0" y="0"/>
          <a:ext cx="0" cy="0"/>
          <a:chOff x="0" y="0"/>
          <a:chExt cx="0" cy="0"/>
        </a:xfrm>
      </p:grpSpPr>
      <p:cxnSp>
        <p:nvCxnSpPr>
          <p:cNvPr id="317" name="Google Shape;317;p15"/>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318" name="Google Shape;318;p15"/>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319" name="Google Shape;319;p15"/>
          <p:cNvSpPr txBox="1"/>
          <p:nvPr/>
        </p:nvSpPr>
        <p:spPr>
          <a:xfrm>
            <a:off x="4343403" y="682078"/>
            <a:ext cx="796089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Cash flow templates with instructions and samples.</a:t>
            </a:r>
            <a:endParaRPr/>
          </a:p>
        </p:txBody>
      </p:sp>
      <p:pic>
        <p:nvPicPr>
          <p:cNvPr id="320" name="Google Shape;320;p15" descr="A screenshot of a computer&#10;&#10;Description automatically generated"/>
          <p:cNvPicPr preferRelativeResize="0"/>
          <p:nvPr/>
        </p:nvPicPr>
        <p:blipFill rotWithShape="1">
          <a:blip r:embed="rId3">
            <a:alphaModFix/>
          </a:blip>
          <a:srcRect/>
          <a:stretch/>
        </p:blipFill>
        <p:spPr>
          <a:xfrm>
            <a:off x="1526631" y="1733550"/>
            <a:ext cx="21324387" cy="115770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ogen 14"/>
          <p:cNvSpPr/>
          <p:nvPr/>
        </p:nvSpPr>
        <p:spPr>
          <a:xfrm rot="16200000">
            <a:off x="14736465" y="3123019"/>
            <a:ext cx="1364143" cy="1364143"/>
          </a:xfrm>
          <a:prstGeom prst="arc">
            <a:avLst>
              <a:gd name="adj1" fmla="val 1060776"/>
              <a:gd name="adj2" fmla="val 15880060"/>
            </a:avLst>
          </a:prstGeom>
          <a:ln w="3175">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Bogen 16"/>
          <p:cNvSpPr/>
          <p:nvPr/>
        </p:nvSpPr>
        <p:spPr>
          <a:xfrm rot="16200000">
            <a:off x="14736465" y="5141985"/>
            <a:ext cx="1364143" cy="1364143"/>
          </a:xfrm>
          <a:prstGeom prst="arc">
            <a:avLst>
              <a:gd name="adj1" fmla="val 5625087"/>
              <a:gd name="adj2" fmla="val 20059528"/>
            </a:avLst>
          </a:prstGeom>
          <a:ln w="3175">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8" name="Bogen 17"/>
          <p:cNvSpPr/>
          <p:nvPr/>
        </p:nvSpPr>
        <p:spPr>
          <a:xfrm rot="16200000">
            <a:off x="14736465" y="7429801"/>
            <a:ext cx="1364143" cy="1364143"/>
          </a:xfrm>
          <a:prstGeom prst="arc">
            <a:avLst>
              <a:gd name="adj1" fmla="val 18643259"/>
              <a:gd name="adj2" fmla="val 9180569"/>
            </a:avLst>
          </a:prstGeom>
          <a:ln w="3175">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 name="Bogen 18"/>
          <p:cNvSpPr/>
          <p:nvPr/>
        </p:nvSpPr>
        <p:spPr>
          <a:xfrm rot="16200000">
            <a:off x="14736465" y="9355667"/>
            <a:ext cx="1364143" cy="1364143"/>
          </a:xfrm>
          <a:prstGeom prst="arc">
            <a:avLst>
              <a:gd name="adj1" fmla="val 18034645"/>
              <a:gd name="adj2" fmla="val 13239538"/>
            </a:avLst>
          </a:prstGeom>
          <a:ln w="3175">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4" name="Textfeld 23"/>
          <p:cNvSpPr txBox="1"/>
          <p:nvPr/>
        </p:nvSpPr>
        <p:spPr>
          <a:xfrm>
            <a:off x="16586818" y="3343440"/>
            <a:ext cx="6291204" cy="554126"/>
          </a:xfrm>
          <a:prstGeom prst="rect">
            <a:avLst/>
          </a:prstGeom>
          <a:noFill/>
        </p:spPr>
        <p:txBody>
          <a:bodyPr wrap="square" rtlCol="0">
            <a:spAutoFit/>
          </a:bodyPr>
          <a:lstStyle/>
          <a:p>
            <a:r>
              <a:rPr lang="en-US" sz="3001">
                <a:latin typeface="Century Gothic" panose="020B0502020202020204" pitchFamily="34" charset="0"/>
              </a:rPr>
              <a:t>Forecast effortlessly.</a:t>
            </a:r>
            <a:endParaRPr lang="de-DE" sz="3001">
              <a:latin typeface="Century Gothic" panose="020B0502020202020204" pitchFamily="34" charset="0"/>
            </a:endParaRPr>
          </a:p>
        </p:txBody>
      </p:sp>
      <p:sp>
        <p:nvSpPr>
          <p:cNvPr id="25" name="Textfeld 24"/>
          <p:cNvSpPr txBox="1"/>
          <p:nvPr/>
        </p:nvSpPr>
        <p:spPr>
          <a:xfrm>
            <a:off x="16586818" y="3842109"/>
            <a:ext cx="6291204" cy="956159"/>
          </a:xfrm>
          <a:prstGeom prst="rect">
            <a:avLst/>
          </a:prstGeom>
          <a:noFill/>
        </p:spPr>
        <p:txBody>
          <a:bodyPr wrap="square" rtlCol="0">
            <a:spAutoFit/>
          </a:bodyPr>
          <a:lstStyle/>
          <a:p>
            <a:pPr>
              <a:lnSpc>
                <a:spcPct val="150000"/>
              </a:lnSpc>
            </a:pPr>
            <a:r>
              <a:rPr lang="de-DE" sz="2000" b="1" dirty="0">
                <a:latin typeface="Century Gothic" panose="020B0502020202020204" pitchFamily="34" charset="0"/>
              </a:rPr>
              <a:t>// </a:t>
            </a:r>
            <a:r>
              <a:rPr lang="de-DE" sz="2000" b="1" dirty="0" err="1">
                <a:latin typeface="Century Gothic" panose="020B0502020202020204" pitchFamily="34" charset="0"/>
              </a:rPr>
              <a:t>Automate</a:t>
            </a:r>
            <a:r>
              <a:rPr lang="de-DE" sz="2000" b="1" dirty="0">
                <a:latin typeface="Century Gothic" panose="020B0502020202020204" pitchFamily="34" charset="0"/>
              </a:rPr>
              <a:t> </a:t>
            </a:r>
            <a:r>
              <a:rPr lang="de-DE" sz="2000" b="1" dirty="0" err="1">
                <a:latin typeface="Century Gothic" panose="020B0502020202020204" pitchFamily="34" charset="0"/>
              </a:rPr>
              <a:t>assumptions</a:t>
            </a:r>
            <a:r>
              <a:rPr lang="de-DE" sz="2000" b="1" dirty="0">
                <a:latin typeface="Century Gothic" panose="020B0502020202020204" pitchFamily="34" charset="0"/>
              </a:rPr>
              <a:t> </a:t>
            </a:r>
            <a:r>
              <a:rPr lang="de-DE" sz="2000" b="1" dirty="0" err="1">
                <a:latin typeface="Century Gothic" panose="020B0502020202020204" pitchFamily="34" charset="0"/>
              </a:rPr>
              <a:t>and</a:t>
            </a:r>
            <a:r>
              <a:rPr lang="de-DE" sz="2000" b="1" dirty="0">
                <a:latin typeface="Century Gothic" panose="020B0502020202020204" pitchFamily="34" charset="0"/>
              </a:rPr>
              <a:t> </a:t>
            </a:r>
            <a:r>
              <a:rPr lang="de-DE" sz="2000" b="1" dirty="0" err="1">
                <a:latin typeface="Century Gothic" panose="020B0502020202020204" pitchFamily="34" charset="0"/>
              </a:rPr>
              <a:t>easily</a:t>
            </a:r>
            <a:r>
              <a:rPr lang="de-DE" sz="2000" b="1" dirty="0">
                <a:latin typeface="Century Gothic" panose="020B0502020202020204" pitchFamily="34" charset="0"/>
              </a:rPr>
              <a:t> update </a:t>
            </a:r>
            <a:r>
              <a:rPr lang="de-DE" sz="2000" b="1" dirty="0" err="1">
                <a:latin typeface="Century Gothic" panose="020B0502020202020204" pitchFamily="34" charset="0"/>
              </a:rPr>
              <a:t>inflows</a:t>
            </a:r>
            <a:r>
              <a:rPr lang="de-DE" sz="2000" b="1" dirty="0">
                <a:latin typeface="Century Gothic" panose="020B0502020202020204" pitchFamily="34" charset="0"/>
              </a:rPr>
              <a:t> </a:t>
            </a:r>
            <a:r>
              <a:rPr lang="de-DE" sz="2000" b="1" dirty="0" err="1">
                <a:latin typeface="Century Gothic" panose="020B0502020202020204" pitchFamily="34" charset="0"/>
              </a:rPr>
              <a:t>and</a:t>
            </a:r>
            <a:r>
              <a:rPr lang="de-DE" sz="2000" b="1" dirty="0">
                <a:latin typeface="Century Gothic" panose="020B0502020202020204" pitchFamily="34" charset="0"/>
              </a:rPr>
              <a:t> </a:t>
            </a:r>
            <a:r>
              <a:rPr lang="de-DE" sz="2000" b="1" dirty="0" err="1">
                <a:latin typeface="Century Gothic" panose="020B0502020202020204" pitchFamily="34" charset="0"/>
              </a:rPr>
              <a:t>outflows</a:t>
            </a:r>
            <a:r>
              <a:rPr lang="de-DE" sz="2000" b="1" dirty="0">
                <a:latin typeface="Century Gothic" panose="020B0502020202020204" pitchFamily="34" charset="0"/>
              </a:rPr>
              <a:t> </a:t>
            </a:r>
            <a:r>
              <a:rPr lang="de-DE" sz="2000" b="1" dirty="0" err="1">
                <a:latin typeface="Century Gothic" panose="020B0502020202020204" pitchFamily="34" charset="0"/>
              </a:rPr>
              <a:t>against</a:t>
            </a:r>
            <a:r>
              <a:rPr lang="de-DE" sz="2000" b="1" dirty="0">
                <a:latin typeface="Century Gothic" panose="020B0502020202020204" pitchFamily="34" charset="0"/>
              </a:rPr>
              <a:t> time.</a:t>
            </a:r>
          </a:p>
        </p:txBody>
      </p:sp>
      <p:sp>
        <p:nvSpPr>
          <p:cNvPr id="26" name="Textfeld 25"/>
          <p:cNvSpPr txBox="1"/>
          <p:nvPr/>
        </p:nvSpPr>
        <p:spPr>
          <a:xfrm>
            <a:off x="16586818" y="5295170"/>
            <a:ext cx="6291204" cy="554126"/>
          </a:xfrm>
          <a:prstGeom prst="rect">
            <a:avLst/>
          </a:prstGeom>
          <a:noFill/>
        </p:spPr>
        <p:txBody>
          <a:bodyPr wrap="square" rtlCol="0">
            <a:spAutoFit/>
          </a:bodyPr>
          <a:lstStyle/>
          <a:p>
            <a:r>
              <a:rPr lang="en-US" sz="3001">
                <a:latin typeface="Century Gothic" panose="020B0502020202020204" pitchFamily="34" charset="0"/>
              </a:rPr>
              <a:t>Work collaboratively.</a:t>
            </a:r>
            <a:endParaRPr lang="de-DE" sz="3001">
              <a:latin typeface="Century Gothic" panose="020B0502020202020204" pitchFamily="34" charset="0"/>
            </a:endParaRPr>
          </a:p>
        </p:txBody>
      </p:sp>
      <p:sp>
        <p:nvSpPr>
          <p:cNvPr id="29" name="Textfeld 28"/>
          <p:cNvSpPr txBox="1"/>
          <p:nvPr/>
        </p:nvSpPr>
        <p:spPr>
          <a:xfrm>
            <a:off x="16586818" y="5793838"/>
            <a:ext cx="6291204" cy="1417824"/>
          </a:xfrm>
          <a:prstGeom prst="rect">
            <a:avLst/>
          </a:prstGeom>
          <a:noFill/>
        </p:spPr>
        <p:txBody>
          <a:bodyPr wrap="square" rtlCol="0">
            <a:spAutoFit/>
          </a:bodyPr>
          <a:lstStyle/>
          <a:p>
            <a:pPr>
              <a:lnSpc>
                <a:spcPct val="150000"/>
              </a:lnSpc>
            </a:pPr>
            <a:r>
              <a:rPr lang="de-DE" sz="2000" b="1">
                <a:latin typeface="Century Gothic" panose="020B0502020202020204" pitchFamily="34" charset="0"/>
              </a:rPr>
              <a:t>// Collaborate with financial and non-financial team members to landscape upcoming cash expectations.</a:t>
            </a:r>
          </a:p>
        </p:txBody>
      </p:sp>
      <p:sp>
        <p:nvSpPr>
          <p:cNvPr id="30" name="Textfeld 29"/>
          <p:cNvSpPr txBox="1"/>
          <p:nvPr/>
        </p:nvSpPr>
        <p:spPr>
          <a:xfrm>
            <a:off x="16586818" y="7566217"/>
            <a:ext cx="6291204" cy="554126"/>
          </a:xfrm>
          <a:prstGeom prst="rect">
            <a:avLst/>
          </a:prstGeom>
          <a:noFill/>
        </p:spPr>
        <p:txBody>
          <a:bodyPr wrap="square" rtlCol="0">
            <a:spAutoFit/>
          </a:bodyPr>
          <a:lstStyle/>
          <a:p>
            <a:r>
              <a:rPr lang="en-US" sz="3001">
                <a:latin typeface="Century Gothic" panose="020B0502020202020204" pitchFamily="34" charset="0"/>
              </a:rPr>
              <a:t>Intuitive visualizations.</a:t>
            </a:r>
            <a:endParaRPr lang="de-DE" sz="3001">
              <a:latin typeface="Century Gothic" panose="020B0502020202020204" pitchFamily="34" charset="0"/>
            </a:endParaRPr>
          </a:p>
        </p:txBody>
      </p:sp>
      <p:sp>
        <p:nvSpPr>
          <p:cNvPr id="32" name="Textfeld 31"/>
          <p:cNvSpPr txBox="1"/>
          <p:nvPr/>
        </p:nvSpPr>
        <p:spPr>
          <a:xfrm>
            <a:off x="16586818" y="8064887"/>
            <a:ext cx="6291204" cy="956159"/>
          </a:xfrm>
          <a:prstGeom prst="rect">
            <a:avLst/>
          </a:prstGeom>
          <a:noFill/>
        </p:spPr>
        <p:txBody>
          <a:bodyPr wrap="square" rtlCol="0">
            <a:spAutoFit/>
          </a:bodyPr>
          <a:lstStyle/>
          <a:p>
            <a:pPr>
              <a:lnSpc>
                <a:spcPct val="150000"/>
              </a:lnSpc>
            </a:pPr>
            <a:r>
              <a:rPr lang="de-DE" sz="2000" b="1">
                <a:latin typeface="Century Gothic" panose="020B0502020202020204" pitchFamily="34" charset="0"/>
              </a:rPr>
              <a:t>// Intuitive visuals and graphs to aid in cash flow analysis and flag any short falls.</a:t>
            </a:r>
          </a:p>
        </p:txBody>
      </p:sp>
      <p:sp>
        <p:nvSpPr>
          <p:cNvPr id="33" name="Textfeld 32"/>
          <p:cNvSpPr txBox="1"/>
          <p:nvPr/>
        </p:nvSpPr>
        <p:spPr>
          <a:xfrm>
            <a:off x="16586818" y="9592963"/>
            <a:ext cx="6958982" cy="554126"/>
          </a:xfrm>
          <a:prstGeom prst="rect">
            <a:avLst/>
          </a:prstGeom>
          <a:noFill/>
        </p:spPr>
        <p:txBody>
          <a:bodyPr wrap="square" rtlCol="0">
            <a:spAutoFit/>
          </a:bodyPr>
          <a:lstStyle/>
          <a:p>
            <a:r>
              <a:rPr lang="en-US" sz="3001">
                <a:latin typeface="Century Gothic" panose="020B0502020202020204" pitchFamily="34" charset="0"/>
              </a:rPr>
              <a:t>Easily track and adjust assumptions.</a:t>
            </a:r>
            <a:endParaRPr lang="de-DE" sz="3001">
              <a:latin typeface="Century Gothic" panose="020B0502020202020204" pitchFamily="34" charset="0"/>
            </a:endParaRPr>
          </a:p>
        </p:txBody>
      </p:sp>
      <p:sp>
        <p:nvSpPr>
          <p:cNvPr id="34" name="Textfeld 33"/>
          <p:cNvSpPr txBox="1"/>
          <p:nvPr/>
        </p:nvSpPr>
        <p:spPr>
          <a:xfrm>
            <a:off x="16586818" y="10091633"/>
            <a:ext cx="6291204" cy="956159"/>
          </a:xfrm>
          <a:prstGeom prst="rect">
            <a:avLst/>
          </a:prstGeom>
          <a:noFill/>
        </p:spPr>
        <p:txBody>
          <a:bodyPr wrap="square" rtlCol="0">
            <a:spAutoFit/>
          </a:bodyPr>
          <a:lstStyle/>
          <a:p>
            <a:pPr>
              <a:lnSpc>
                <a:spcPct val="150000"/>
              </a:lnSpc>
            </a:pPr>
            <a:r>
              <a:rPr lang="de-DE" sz="2000" b="1" dirty="0">
                <a:latin typeface="Century Gothic" panose="020B0502020202020204" pitchFamily="34" charset="0"/>
              </a:rPr>
              <a:t>// Track all </a:t>
            </a:r>
            <a:r>
              <a:rPr lang="de-DE" sz="2000" b="1" dirty="0" err="1">
                <a:latin typeface="Century Gothic" panose="020B0502020202020204" pitchFamily="34" charset="0"/>
              </a:rPr>
              <a:t>inflows</a:t>
            </a:r>
            <a:r>
              <a:rPr lang="de-DE" sz="2000" b="1" dirty="0">
                <a:latin typeface="Century Gothic" panose="020B0502020202020204" pitchFamily="34" charset="0"/>
              </a:rPr>
              <a:t> </a:t>
            </a:r>
            <a:r>
              <a:rPr lang="de-DE" sz="2000" b="1" dirty="0" err="1">
                <a:latin typeface="Century Gothic" panose="020B0502020202020204" pitchFamily="34" charset="0"/>
              </a:rPr>
              <a:t>and</a:t>
            </a:r>
            <a:r>
              <a:rPr lang="de-DE" sz="2000" b="1" dirty="0">
                <a:latin typeface="Century Gothic" panose="020B0502020202020204" pitchFamily="34" charset="0"/>
              </a:rPr>
              <a:t> </a:t>
            </a:r>
            <a:r>
              <a:rPr lang="de-DE" sz="2000" b="1" dirty="0" err="1">
                <a:latin typeface="Century Gothic" panose="020B0502020202020204" pitchFamily="34" charset="0"/>
              </a:rPr>
              <a:t>outflows</a:t>
            </a:r>
            <a:r>
              <a:rPr lang="de-DE" sz="2000" b="1" dirty="0">
                <a:latin typeface="Century Gothic" panose="020B0502020202020204" pitchFamily="34" charset="0"/>
              </a:rPr>
              <a:t>, </a:t>
            </a:r>
            <a:r>
              <a:rPr lang="de-DE" sz="2000" b="1" dirty="0" err="1">
                <a:latin typeface="Century Gothic" panose="020B0502020202020204" pitchFamily="34" charset="0"/>
              </a:rPr>
              <a:t>easily</a:t>
            </a:r>
            <a:r>
              <a:rPr lang="de-DE" sz="2000" b="1" dirty="0">
                <a:latin typeface="Century Gothic" panose="020B0502020202020204" pitchFamily="34" charset="0"/>
              </a:rPr>
              <a:t> </a:t>
            </a:r>
            <a:r>
              <a:rPr lang="de-DE" sz="2000" b="1" dirty="0" err="1">
                <a:latin typeface="Century Gothic" panose="020B0502020202020204" pitchFamily="34" charset="0"/>
              </a:rPr>
              <a:t>adjust</a:t>
            </a:r>
            <a:r>
              <a:rPr lang="de-DE" sz="2000" b="1" dirty="0">
                <a:latin typeface="Century Gothic" panose="020B0502020202020204" pitchFamily="34" charset="0"/>
              </a:rPr>
              <a:t> </a:t>
            </a:r>
            <a:r>
              <a:rPr lang="de-DE" sz="2000" b="1" dirty="0" err="1">
                <a:latin typeface="Century Gothic" panose="020B0502020202020204" pitchFamily="34" charset="0"/>
              </a:rPr>
              <a:t>assumptions</a:t>
            </a:r>
            <a:r>
              <a:rPr lang="de-DE" sz="2000" b="1" dirty="0">
                <a:latin typeface="Century Gothic" panose="020B0502020202020204" pitchFamily="34" charset="0"/>
              </a:rPr>
              <a:t> </a:t>
            </a:r>
            <a:r>
              <a:rPr lang="de-DE" sz="2000" b="1" dirty="0" err="1">
                <a:latin typeface="Century Gothic" panose="020B0502020202020204" pitchFamily="34" charset="0"/>
              </a:rPr>
              <a:t>accordingly</a:t>
            </a:r>
            <a:r>
              <a:rPr lang="de-DE" sz="2000" b="1" dirty="0">
                <a:latin typeface="Century Gothic" panose="020B0502020202020204" pitchFamily="34" charset="0"/>
              </a:rPr>
              <a:t>.</a:t>
            </a:r>
          </a:p>
        </p:txBody>
      </p:sp>
      <p:sp>
        <p:nvSpPr>
          <p:cNvPr id="37" name="Textfeld 36"/>
          <p:cNvSpPr txBox="1"/>
          <p:nvPr/>
        </p:nvSpPr>
        <p:spPr>
          <a:xfrm>
            <a:off x="14736462" y="3462689"/>
            <a:ext cx="1449694" cy="707886"/>
          </a:xfrm>
          <a:prstGeom prst="rect">
            <a:avLst/>
          </a:prstGeom>
          <a:noFill/>
        </p:spPr>
        <p:txBody>
          <a:bodyPr wrap="square" rtlCol="0">
            <a:spAutoFit/>
          </a:bodyPr>
          <a:lstStyle/>
          <a:p>
            <a:pPr algn="ctr"/>
            <a:r>
              <a:rPr lang="en-US" sz="4000">
                <a:solidFill>
                  <a:schemeClr val="tx1">
                    <a:lumMod val="60000"/>
                    <a:lumOff val="40000"/>
                  </a:schemeClr>
                </a:solidFill>
                <a:latin typeface="Century Gothic" panose="020B0502020202020204" pitchFamily="34" charset="0"/>
              </a:rPr>
              <a:t>01</a:t>
            </a:r>
            <a:endParaRPr lang="de-DE" sz="4000">
              <a:solidFill>
                <a:schemeClr val="tx1">
                  <a:lumMod val="60000"/>
                  <a:lumOff val="40000"/>
                </a:schemeClr>
              </a:solidFill>
              <a:latin typeface="Century Gothic" panose="020B0502020202020204" pitchFamily="34" charset="0"/>
            </a:endParaRPr>
          </a:p>
        </p:txBody>
      </p:sp>
      <p:sp>
        <p:nvSpPr>
          <p:cNvPr id="38" name="Textfeld 37"/>
          <p:cNvSpPr txBox="1"/>
          <p:nvPr/>
        </p:nvSpPr>
        <p:spPr>
          <a:xfrm>
            <a:off x="14736462" y="5470286"/>
            <a:ext cx="1449694" cy="707886"/>
          </a:xfrm>
          <a:prstGeom prst="rect">
            <a:avLst/>
          </a:prstGeom>
          <a:noFill/>
        </p:spPr>
        <p:txBody>
          <a:bodyPr wrap="square" rtlCol="0">
            <a:spAutoFit/>
          </a:bodyPr>
          <a:lstStyle/>
          <a:p>
            <a:pPr algn="ctr"/>
            <a:r>
              <a:rPr lang="en-US" sz="4000">
                <a:solidFill>
                  <a:schemeClr val="tx1">
                    <a:lumMod val="60000"/>
                    <a:lumOff val="40000"/>
                  </a:schemeClr>
                </a:solidFill>
                <a:latin typeface="Century Gothic" panose="020B0502020202020204" pitchFamily="34" charset="0"/>
              </a:rPr>
              <a:t>02</a:t>
            </a:r>
            <a:endParaRPr lang="de-DE" sz="4000">
              <a:solidFill>
                <a:schemeClr val="tx1">
                  <a:lumMod val="60000"/>
                  <a:lumOff val="40000"/>
                </a:schemeClr>
              </a:solidFill>
              <a:latin typeface="Century Gothic" panose="020B0502020202020204" pitchFamily="34" charset="0"/>
            </a:endParaRPr>
          </a:p>
        </p:txBody>
      </p:sp>
      <p:sp>
        <p:nvSpPr>
          <p:cNvPr id="39" name="Textfeld 38"/>
          <p:cNvSpPr txBox="1"/>
          <p:nvPr/>
        </p:nvSpPr>
        <p:spPr>
          <a:xfrm>
            <a:off x="14736462" y="7748321"/>
            <a:ext cx="1449694" cy="707886"/>
          </a:xfrm>
          <a:prstGeom prst="rect">
            <a:avLst/>
          </a:prstGeom>
          <a:noFill/>
        </p:spPr>
        <p:txBody>
          <a:bodyPr wrap="square" rtlCol="0">
            <a:spAutoFit/>
          </a:bodyPr>
          <a:lstStyle/>
          <a:p>
            <a:pPr algn="ctr"/>
            <a:r>
              <a:rPr lang="en-US" sz="4000">
                <a:solidFill>
                  <a:schemeClr val="tx1">
                    <a:lumMod val="60000"/>
                    <a:lumOff val="40000"/>
                  </a:schemeClr>
                </a:solidFill>
                <a:latin typeface="Century Gothic" panose="020B0502020202020204" pitchFamily="34" charset="0"/>
              </a:rPr>
              <a:t>03</a:t>
            </a:r>
            <a:endParaRPr lang="de-DE" sz="4000">
              <a:solidFill>
                <a:schemeClr val="tx1">
                  <a:lumMod val="60000"/>
                  <a:lumOff val="40000"/>
                </a:schemeClr>
              </a:solidFill>
              <a:latin typeface="Century Gothic" panose="020B0502020202020204" pitchFamily="34" charset="0"/>
            </a:endParaRPr>
          </a:p>
        </p:txBody>
      </p:sp>
      <p:sp>
        <p:nvSpPr>
          <p:cNvPr id="40" name="Textfeld 39"/>
          <p:cNvSpPr txBox="1"/>
          <p:nvPr/>
        </p:nvSpPr>
        <p:spPr>
          <a:xfrm>
            <a:off x="14736462" y="9672702"/>
            <a:ext cx="1449694" cy="707886"/>
          </a:xfrm>
          <a:prstGeom prst="rect">
            <a:avLst/>
          </a:prstGeom>
          <a:noFill/>
        </p:spPr>
        <p:txBody>
          <a:bodyPr wrap="square" rtlCol="0">
            <a:spAutoFit/>
          </a:bodyPr>
          <a:lstStyle/>
          <a:p>
            <a:pPr algn="ctr"/>
            <a:r>
              <a:rPr lang="en-US" sz="4000">
                <a:solidFill>
                  <a:schemeClr val="tx1">
                    <a:lumMod val="60000"/>
                    <a:lumOff val="40000"/>
                  </a:schemeClr>
                </a:solidFill>
                <a:latin typeface="Century Gothic" panose="020B0502020202020204" pitchFamily="34" charset="0"/>
              </a:rPr>
              <a:t>04</a:t>
            </a:r>
            <a:endParaRPr lang="de-DE" sz="4000">
              <a:solidFill>
                <a:schemeClr val="tx1">
                  <a:lumMod val="60000"/>
                  <a:lumOff val="40000"/>
                </a:schemeClr>
              </a:solidFill>
              <a:latin typeface="Century Gothic" panose="020B0502020202020204" pitchFamily="34" charset="0"/>
            </a:endParaRPr>
          </a:p>
        </p:txBody>
      </p:sp>
      <p:sp>
        <p:nvSpPr>
          <p:cNvPr id="2" name="Rechteck 1"/>
          <p:cNvSpPr/>
          <p:nvPr/>
        </p:nvSpPr>
        <p:spPr>
          <a:xfrm>
            <a:off x="2305114" y="2743200"/>
            <a:ext cx="10725086" cy="9798498"/>
          </a:xfrm>
          <a:prstGeom prst="rect">
            <a:avLst/>
          </a:prstGeom>
          <a:solidFill>
            <a:srgbClr val="F0F0F0">
              <a:alpha val="70000"/>
            </a:srgbClr>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2822286" y="2984627"/>
            <a:ext cx="10074563" cy="3170099"/>
          </a:xfrm>
          <a:prstGeom prst="rect">
            <a:avLst/>
          </a:prstGeom>
          <a:noFill/>
        </p:spPr>
        <p:txBody>
          <a:bodyPr wrap="square" rtlCol="0">
            <a:spAutoFit/>
          </a:bodyPr>
          <a:lstStyle/>
          <a:p>
            <a:r>
              <a:rPr lang="en-US" sz="5000" dirty="0">
                <a:latin typeface="Century Gothic" panose="020B0502020202020204" pitchFamily="34" charset="0"/>
              </a:rPr>
              <a:t>A </a:t>
            </a:r>
            <a:r>
              <a:rPr lang="en-US" sz="5000" b="1" dirty="0">
                <a:latin typeface="Century Gothic" panose="020B0502020202020204" pitchFamily="34" charset="0"/>
              </a:rPr>
              <a:t>collaborative web platform </a:t>
            </a:r>
            <a:r>
              <a:rPr lang="en-US" sz="5000" dirty="0">
                <a:latin typeface="Century Gothic" panose="020B0502020202020204" pitchFamily="34" charset="0"/>
              </a:rPr>
              <a:t>where users can easily forecast, track and manage operational </a:t>
            </a:r>
            <a:r>
              <a:rPr lang="en-US" sz="5000" b="1" dirty="0">
                <a:solidFill>
                  <a:srgbClr val="49BB6C"/>
                </a:solidFill>
                <a:latin typeface="Century Gothic" panose="020B0502020202020204" pitchFamily="34" charset="0"/>
              </a:rPr>
              <a:t>cash flow </a:t>
            </a:r>
            <a:r>
              <a:rPr lang="en-US" sz="5000" dirty="0">
                <a:latin typeface="Century Gothic" panose="020B0502020202020204" pitchFamily="34" charset="0"/>
              </a:rPr>
              <a:t>all in </a:t>
            </a:r>
            <a:r>
              <a:rPr lang="en-US" sz="5000" b="1" dirty="0">
                <a:solidFill>
                  <a:srgbClr val="49BB6C"/>
                </a:solidFill>
                <a:latin typeface="Century Gothic" panose="020B0502020202020204" pitchFamily="34" charset="0"/>
              </a:rPr>
              <a:t>one place</a:t>
            </a:r>
            <a:r>
              <a:rPr lang="en-US" sz="5000" dirty="0">
                <a:latin typeface="Century Gothic" panose="020B0502020202020204" pitchFamily="34" charset="0"/>
              </a:rPr>
              <a:t>.</a:t>
            </a:r>
            <a:endParaRPr lang="de-DE" sz="5000" b="1" dirty="0">
              <a:latin typeface="Century Gothic" panose="020B0502020202020204" pitchFamily="34" charset="0"/>
            </a:endParaRPr>
          </a:p>
        </p:txBody>
      </p:sp>
      <p:cxnSp>
        <p:nvCxnSpPr>
          <p:cNvPr id="31" name="Gerade Verbindung 3"/>
          <p:cNvCxnSpPr/>
          <p:nvPr/>
        </p:nvCxnSpPr>
        <p:spPr>
          <a:xfrm>
            <a:off x="4114800" y="12541698"/>
            <a:ext cx="0" cy="5000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Gerade Verbindung 10"/>
          <p:cNvCxnSpPr/>
          <p:nvPr/>
        </p:nvCxnSpPr>
        <p:spPr>
          <a:xfrm>
            <a:off x="20145375" y="12541698"/>
            <a:ext cx="0" cy="5000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4343403" y="682078"/>
            <a:ext cx="6611811" cy="400110"/>
          </a:xfrm>
          <a:prstGeom prst="rect">
            <a:avLst/>
          </a:prstGeom>
          <a:noFill/>
        </p:spPr>
        <p:txBody>
          <a:bodyPr wrap="square" rtlCol="0">
            <a:spAutoFit/>
          </a:bodyPr>
          <a:lstStyle/>
          <a:p>
            <a:r>
              <a:rPr lang="de-DE" sz="2000" b="1" dirty="0">
                <a:latin typeface="Century Gothic" panose="020B0502020202020204" pitchFamily="34" charset="0"/>
              </a:rPr>
              <a:t>Cashvue – Cash Flow Management for Teams</a:t>
            </a:r>
          </a:p>
        </p:txBody>
      </p:sp>
      <p:grpSp>
        <p:nvGrpSpPr>
          <p:cNvPr id="27" name="Group 26">
            <a:extLst>
              <a:ext uri="{FF2B5EF4-FFF2-40B4-BE49-F238E27FC236}">
                <a16:creationId xmlns:a16="http://schemas.microsoft.com/office/drawing/2014/main" id="{0E8C4CB7-4366-4BF5-94D1-77A76DC8A385}"/>
              </a:ext>
            </a:extLst>
          </p:cNvPr>
          <p:cNvGrpSpPr/>
          <p:nvPr/>
        </p:nvGrpSpPr>
        <p:grpSpPr>
          <a:xfrm>
            <a:off x="4371530" y="6393113"/>
            <a:ext cx="6093614" cy="5910198"/>
            <a:chOff x="14167494" y="4058530"/>
            <a:chExt cx="8140404" cy="8568398"/>
          </a:xfrm>
        </p:grpSpPr>
        <p:pic>
          <p:nvPicPr>
            <p:cNvPr id="28" name="logohead.png" descr="logohead.png">
              <a:extLst>
                <a:ext uri="{FF2B5EF4-FFF2-40B4-BE49-F238E27FC236}">
                  <a16:creationId xmlns:a16="http://schemas.microsoft.com/office/drawing/2014/main" id="{F2325008-7E82-4DCD-923F-790CB8745D97}"/>
                </a:ext>
              </a:extLst>
            </p:cNvPr>
            <p:cNvPicPr>
              <a:picLocks noChangeAspect="1"/>
            </p:cNvPicPr>
            <p:nvPr/>
          </p:nvPicPr>
          <p:blipFill>
            <a:blip r:embed="rId3"/>
            <a:stretch>
              <a:fillRect/>
            </a:stretch>
          </p:blipFill>
          <p:spPr>
            <a:xfrm>
              <a:off x="16999892" y="6997968"/>
              <a:ext cx="2892724" cy="2892723"/>
            </a:xfrm>
            <a:prstGeom prst="rect">
              <a:avLst/>
            </a:prstGeom>
            <a:ln w="12700">
              <a:miter lim="400000"/>
            </a:ln>
          </p:spPr>
        </p:pic>
        <p:pic>
          <p:nvPicPr>
            <p:cNvPr id="36" name="Image" descr="Image">
              <a:extLst>
                <a:ext uri="{FF2B5EF4-FFF2-40B4-BE49-F238E27FC236}">
                  <a16:creationId xmlns:a16="http://schemas.microsoft.com/office/drawing/2014/main" id="{B6302288-769B-49C2-BB5F-8EB0317AB804}"/>
                </a:ext>
              </a:extLst>
            </p:cNvPr>
            <p:cNvPicPr>
              <a:picLocks noChangeAspect="1"/>
            </p:cNvPicPr>
            <p:nvPr/>
          </p:nvPicPr>
          <p:blipFill>
            <a:blip r:embed="rId4"/>
            <a:stretch>
              <a:fillRect/>
            </a:stretch>
          </p:blipFill>
          <p:spPr>
            <a:xfrm>
              <a:off x="17335650" y="10981285"/>
              <a:ext cx="1645643" cy="1645643"/>
            </a:xfrm>
            <a:prstGeom prst="rect">
              <a:avLst/>
            </a:prstGeom>
            <a:ln w="12700">
              <a:miter lim="400000"/>
            </a:ln>
          </p:spPr>
        </p:pic>
        <p:pic>
          <p:nvPicPr>
            <p:cNvPr id="41" name="Image" descr="Image">
              <a:extLst>
                <a:ext uri="{FF2B5EF4-FFF2-40B4-BE49-F238E27FC236}">
                  <a16:creationId xmlns:a16="http://schemas.microsoft.com/office/drawing/2014/main" id="{A68FAC7E-C0AF-407F-B704-4C6747037D21}"/>
                </a:ext>
              </a:extLst>
            </p:cNvPr>
            <p:cNvPicPr>
              <a:picLocks noChangeAspect="1"/>
            </p:cNvPicPr>
            <p:nvPr/>
          </p:nvPicPr>
          <p:blipFill>
            <a:blip r:embed="rId5"/>
            <a:stretch>
              <a:fillRect/>
            </a:stretch>
          </p:blipFill>
          <p:spPr>
            <a:xfrm>
              <a:off x="20662255" y="5806578"/>
              <a:ext cx="1645643" cy="1645644"/>
            </a:xfrm>
            <a:prstGeom prst="rect">
              <a:avLst/>
            </a:prstGeom>
            <a:ln w="12700">
              <a:miter lim="400000"/>
            </a:ln>
          </p:spPr>
        </p:pic>
        <p:pic>
          <p:nvPicPr>
            <p:cNvPr id="42" name="Image" descr="Image">
              <a:extLst>
                <a:ext uri="{FF2B5EF4-FFF2-40B4-BE49-F238E27FC236}">
                  <a16:creationId xmlns:a16="http://schemas.microsoft.com/office/drawing/2014/main" id="{33E90FF5-F27F-48C1-9870-C3B8BC248A1F}"/>
                </a:ext>
              </a:extLst>
            </p:cNvPr>
            <p:cNvPicPr>
              <a:picLocks noChangeAspect="1"/>
            </p:cNvPicPr>
            <p:nvPr/>
          </p:nvPicPr>
          <p:blipFill>
            <a:blip r:embed="rId6"/>
            <a:stretch>
              <a:fillRect/>
            </a:stretch>
          </p:blipFill>
          <p:spPr>
            <a:xfrm>
              <a:off x="14167494" y="5527079"/>
              <a:ext cx="1645743" cy="1645743"/>
            </a:xfrm>
            <a:prstGeom prst="rect">
              <a:avLst/>
            </a:prstGeom>
            <a:ln w="12700">
              <a:miter lim="400000"/>
            </a:ln>
          </p:spPr>
        </p:pic>
        <p:pic>
          <p:nvPicPr>
            <p:cNvPr id="43" name="Image" descr="Image">
              <a:extLst>
                <a:ext uri="{FF2B5EF4-FFF2-40B4-BE49-F238E27FC236}">
                  <a16:creationId xmlns:a16="http://schemas.microsoft.com/office/drawing/2014/main" id="{19A449A0-1BEC-4AA9-A3A3-6828EB3D0C61}"/>
                </a:ext>
              </a:extLst>
            </p:cNvPr>
            <p:cNvPicPr>
              <a:picLocks noChangeAspect="1"/>
            </p:cNvPicPr>
            <p:nvPr/>
          </p:nvPicPr>
          <p:blipFill>
            <a:blip r:embed="rId7"/>
            <a:stretch>
              <a:fillRect/>
            </a:stretch>
          </p:blipFill>
          <p:spPr>
            <a:xfrm>
              <a:off x="14521262" y="9580364"/>
              <a:ext cx="1645643" cy="1645643"/>
            </a:xfrm>
            <a:prstGeom prst="rect">
              <a:avLst/>
            </a:prstGeom>
            <a:ln w="12700">
              <a:miter lim="400000"/>
            </a:ln>
          </p:spPr>
        </p:pic>
        <p:pic>
          <p:nvPicPr>
            <p:cNvPr id="44" name="Image" descr="Image">
              <a:extLst>
                <a:ext uri="{FF2B5EF4-FFF2-40B4-BE49-F238E27FC236}">
                  <a16:creationId xmlns:a16="http://schemas.microsoft.com/office/drawing/2014/main" id="{49509185-17D8-494E-8840-E6AF761E2B72}"/>
                </a:ext>
              </a:extLst>
            </p:cNvPr>
            <p:cNvPicPr>
              <a:picLocks noChangeAspect="1"/>
            </p:cNvPicPr>
            <p:nvPr/>
          </p:nvPicPr>
          <p:blipFill>
            <a:blip r:embed="rId8"/>
            <a:stretch>
              <a:fillRect/>
            </a:stretch>
          </p:blipFill>
          <p:spPr>
            <a:xfrm>
              <a:off x="17623432" y="4058530"/>
              <a:ext cx="1645643" cy="1645643"/>
            </a:xfrm>
            <a:prstGeom prst="rect">
              <a:avLst/>
            </a:prstGeom>
            <a:ln w="12700">
              <a:miter lim="400000"/>
            </a:ln>
          </p:spPr>
        </p:pic>
        <p:pic>
          <p:nvPicPr>
            <p:cNvPr id="45" name="Image" descr="Image">
              <a:extLst>
                <a:ext uri="{FF2B5EF4-FFF2-40B4-BE49-F238E27FC236}">
                  <a16:creationId xmlns:a16="http://schemas.microsoft.com/office/drawing/2014/main" id="{7CBD04CE-F2F4-4CB3-83D3-0CA17BA2FCB6}"/>
                </a:ext>
              </a:extLst>
            </p:cNvPr>
            <p:cNvPicPr>
              <a:picLocks noChangeAspect="1"/>
            </p:cNvPicPr>
            <p:nvPr/>
          </p:nvPicPr>
          <p:blipFill>
            <a:blip r:embed="rId9"/>
            <a:stretch>
              <a:fillRect/>
            </a:stretch>
          </p:blipFill>
          <p:spPr>
            <a:xfrm>
              <a:off x="20478207" y="9522394"/>
              <a:ext cx="1645643" cy="1645643"/>
            </a:xfrm>
            <a:prstGeom prst="rect">
              <a:avLst/>
            </a:prstGeom>
            <a:ln w="12700">
              <a:miter lim="400000"/>
            </a:ln>
          </p:spPr>
        </p:pic>
        <p:pic>
          <p:nvPicPr>
            <p:cNvPr id="46" name="Image" descr="Image">
              <a:extLst>
                <a:ext uri="{FF2B5EF4-FFF2-40B4-BE49-F238E27FC236}">
                  <a16:creationId xmlns:a16="http://schemas.microsoft.com/office/drawing/2014/main" id="{6F3BF3CB-A3E0-4075-ADF1-E7675DCE4E04}"/>
                </a:ext>
              </a:extLst>
            </p:cNvPr>
            <p:cNvPicPr>
              <a:picLocks noChangeAspect="1"/>
            </p:cNvPicPr>
            <p:nvPr/>
          </p:nvPicPr>
          <p:blipFill>
            <a:blip r:embed="rId10"/>
            <a:stretch>
              <a:fillRect/>
            </a:stretch>
          </p:blipFill>
          <p:spPr>
            <a:xfrm>
              <a:off x="17768292" y="9725223"/>
              <a:ext cx="1355924" cy="1355924"/>
            </a:xfrm>
            <a:prstGeom prst="rect">
              <a:avLst/>
            </a:prstGeom>
            <a:ln w="12700">
              <a:miter lim="400000"/>
            </a:ln>
          </p:spPr>
        </p:pic>
        <p:pic>
          <p:nvPicPr>
            <p:cNvPr id="47" name="Image" descr="Image">
              <a:extLst>
                <a:ext uri="{FF2B5EF4-FFF2-40B4-BE49-F238E27FC236}">
                  <a16:creationId xmlns:a16="http://schemas.microsoft.com/office/drawing/2014/main" id="{E1E0F9DB-8F46-44EE-B858-9A6F87869CA6}"/>
                </a:ext>
              </a:extLst>
            </p:cNvPr>
            <p:cNvPicPr>
              <a:picLocks noChangeAspect="1"/>
            </p:cNvPicPr>
            <p:nvPr/>
          </p:nvPicPr>
          <p:blipFill>
            <a:blip r:embed="rId10"/>
            <a:stretch>
              <a:fillRect/>
            </a:stretch>
          </p:blipFill>
          <p:spPr>
            <a:xfrm rot="10800000" flipH="1">
              <a:off x="17768292" y="5847731"/>
              <a:ext cx="1355924" cy="1355924"/>
            </a:xfrm>
            <a:prstGeom prst="rect">
              <a:avLst/>
            </a:prstGeom>
            <a:ln w="12700">
              <a:miter lim="400000"/>
            </a:ln>
          </p:spPr>
        </p:pic>
        <p:pic>
          <p:nvPicPr>
            <p:cNvPr id="48" name="Image" descr="Image">
              <a:extLst>
                <a:ext uri="{FF2B5EF4-FFF2-40B4-BE49-F238E27FC236}">
                  <a16:creationId xmlns:a16="http://schemas.microsoft.com/office/drawing/2014/main" id="{E3FF95BB-BADD-4F42-8227-1FCF97AE444C}"/>
                </a:ext>
              </a:extLst>
            </p:cNvPr>
            <p:cNvPicPr>
              <a:picLocks noChangeAspect="1"/>
            </p:cNvPicPr>
            <p:nvPr/>
          </p:nvPicPr>
          <p:blipFill>
            <a:blip r:embed="rId10"/>
            <a:stretch>
              <a:fillRect/>
            </a:stretch>
          </p:blipFill>
          <p:spPr>
            <a:xfrm rot="3180000">
              <a:off x="16308705" y="8383309"/>
              <a:ext cx="1418323" cy="1418323"/>
            </a:xfrm>
            <a:prstGeom prst="rect">
              <a:avLst/>
            </a:prstGeom>
            <a:ln w="12700">
              <a:miter lim="400000"/>
            </a:ln>
          </p:spPr>
        </p:pic>
        <p:pic>
          <p:nvPicPr>
            <p:cNvPr id="49" name="Image" descr="Image">
              <a:extLst>
                <a:ext uri="{FF2B5EF4-FFF2-40B4-BE49-F238E27FC236}">
                  <a16:creationId xmlns:a16="http://schemas.microsoft.com/office/drawing/2014/main" id="{A24A2467-939E-47B8-9A4E-9932B29DB740}"/>
                </a:ext>
              </a:extLst>
            </p:cNvPr>
            <p:cNvPicPr>
              <a:picLocks noChangeAspect="1"/>
            </p:cNvPicPr>
            <p:nvPr/>
          </p:nvPicPr>
          <p:blipFill>
            <a:blip r:embed="rId10"/>
            <a:stretch>
              <a:fillRect/>
            </a:stretch>
          </p:blipFill>
          <p:spPr>
            <a:xfrm rot="7140000">
              <a:off x="16268400" y="6616488"/>
              <a:ext cx="1355925" cy="1355924"/>
            </a:xfrm>
            <a:prstGeom prst="rect">
              <a:avLst/>
            </a:prstGeom>
            <a:ln w="12700">
              <a:miter lim="400000"/>
            </a:ln>
          </p:spPr>
        </p:pic>
        <p:pic>
          <p:nvPicPr>
            <p:cNvPr id="50" name="Image" descr="Image">
              <a:extLst>
                <a:ext uri="{FF2B5EF4-FFF2-40B4-BE49-F238E27FC236}">
                  <a16:creationId xmlns:a16="http://schemas.microsoft.com/office/drawing/2014/main" id="{1BD1400C-445D-446D-A2ED-FC585887008A}"/>
                </a:ext>
              </a:extLst>
            </p:cNvPr>
            <p:cNvPicPr>
              <a:picLocks noChangeAspect="1"/>
            </p:cNvPicPr>
            <p:nvPr/>
          </p:nvPicPr>
          <p:blipFill>
            <a:blip r:embed="rId10"/>
            <a:stretch>
              <a:fillRect/>
            </a:stretch>
          </p:blipFill>
          <p:spPr>
            <a:xfrm rot="18120000">
              <a:off x="19049992" y="8414508"/>
              <a:ext cx="1355924" cy="1355924"/>
            </a:xfrm>
            <a:prstGeom prst="rect">
              <a:avLst/>
            </a:prstGeom>
            <a:ln w="12700">
              <a:miter lim="400000"/>
            </a:ln>
          </p:spPr>
        </p:pic>
        <p:pic>
          <p:nvPicPr>
            <p:cNvPr id="51" name="Image" descr="Image">
              <a:extLst>
                <a:ext uri="{FF2B5EF4-FFF2-40B4-BE49-F238E27FC236}">
                  <a16:creationId xmlns:a16="http://schemas.microsoft.com/office/drawing/2014/main" id="{9987B050-3B18-4169-B91B-1672D73916DD}"/>
                </a:ext>
              </a:extLst>
            </p:cNvPr>
            <p:cNvPicPr>
              <a:picLocks noChangeAspect="1"/>
            </p:cNvPicPr>
            <p:nvPr/>
          </p:nvPicPr>
          <p:blipFill>
            <a:blip r:embed="rId10"/>
            <a:srcRect l="52424" t="32758"/>
            <a:stretch>
              <a:fillRect/>
            </a:stretch>
          </p:blipFill>
          <p:spPr>
            <a:xfrm rot="14280000">
              <a:off x="19989616" y="6592627"/>
              <a:ext cx="645091" cy="911746"/>
            </a:xfrm>
            <a:prstGeom prst="rect">
              <a:avLst/>
            </a:prstGeom>
            <a:ln w="12700">
              <a:miter lim="400000"/>
            </a:ln>
          </p:spPr>
        </p:pic>
        <p:pic>
          <p:nvPicPr>
            <p:cNvPr id="52" name="Image" descr="Image">
              <a:extLst>
                <a:ext uri="{FF2B5EF4-FFF2-40B4-BE49-F238E27FC236}">
                  <a16:creationId xmlns:a16="http://schemas.microsoft.com/office/drawing/2014/main" id="{F81222A9-01FB-49B5-B9D4-C33753996E09}"/>
                </a:ext>
              </a:extLst>
            </p:cNvPr>
            <p:cNvPicPr>
              <a:picLocks noChangeAspect="1"/>
            </p:cNvPicPr>
            <p:nvPr/>
          </p:nvPicPr>
          <p:blipFill>
            <a:blip r:embed="rId10"/>
            <a:stretch>
              <a:fillRect/>
            </a:stretch>
          </p:blipFill>
          <p:spPr>
            <a:xfrm rot="14460000">
              <a:off x="19215092" y="6616488"/>
              <a:ext cx="1355924" cy="1355924"/>
            </a:xfrm>
            <a:prstGeom prst="rect">
              <a:avLst/>
            </a:prstGeom>
            <a:ln w="12700">
              <a:miter lim="400000"/>
            </a:ln>
          </p:spPr>
        </p:pic>
      </p:grpSp>
    </p:spTree>
    <p:extLst>
      <p:ext uri="{BB962C8B-B14F-4D97-AF65-F5344CB8AC3E}">
        <p14:creationId xmlns:p14="http://schemas.microsoft.com/office/powerpoint/2010/main" val="2104886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19" descr="iPhone6_mockup_front_white.png"/>
          <p:cNvPicPr preferRelativeResize="0"/>
          <p:nvPr/>
        </p:nvPicPr>
        <p:blipFill rotWithShape="1">
          <a:blip r:embed="rId3">
            <a:alphaModFix/>
          </a:blip>
          <a:srcRect/>
          <a:stretch/>
        </p:blipFill>
        <p:spPr>
          <a:xfrm>
            <a:off x="16176020" y="3515037"/>
            <a:ext cx="4239818" cy="6631857"/>
          </a:xfrm>
          <a:prstGeom prst="rect">
            <a:avLst/>
          </a:prstGeom>
          <a:noFill/>
          <a:ln>
            <a:noFill/>
          </a:ln>
        </p:spPr>
      </p:pic>
      <p:cxnSp>
        <p:nvCxnSpPr>
          <p:cNvPr id="616" name="Google Shape;616;p19"/>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617" name="Google Shape;617;p19"/>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618" name="Google Shape;618;p19"/>
          <p:cNvSpPr/>
          <p:nvPr/>
        </p:nvSpPr>
        <p:spPr>
          <a:xfrm rot="-5400000">
            <a:off x="3383907" y="3813760"/>
            <a:ext cx="1364143" cy="1364143"/>
          </a:xfrm>
          <a:prstGeom prst="arc">
            <a:avLst>
              <a:gd name="adj1" fmla="val 5625087"/>
              <a:gd name="adj2" fmla="val 20059528"/>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19" name="Google Shape;619;p19"/>
          <p:cNvSpPr/>
          <p:nvPr/>
        </p:nvSpPr>
        <p:spPr>
          <a:xfrm rot="-5400000">
            <a:off x="3383907" y="6148896"/>
            <a:ext cx="1364143" cy="1364143"/>
          </a:xfrm>
          <a:prstGeom prst="arc">
            <a:avLst>
              <a:gd name="adj1" fmla="val 18643259"/>
              <a:gd name="adj2" fmla="val 9180569"/>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20" name="Google Shape;620;p19"/>
          <p:cNvSpPr/>
          <p:nvPr/>
        </p:nvSpPr>
        <p:spPr>
          <a:xfrm rot="-5400000">
            <a:off x="3383907" y="8484032"/>
            <a:ext cx="1364143" cy="1364143"/>
          </a:xfrm>
          <a:prstGeom prst="arc">
            <a:avLst>
              <a:gd name="adj1" fmla="val 18034645"/>
              <a:gd name="adj2" fmla="val 13239538"/>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19"/>
          <p:cNvSpPr/>
          <p:nvPr/>
        </p:nvSpPr>
        <p:spPr>
          <a:xfrm>
            <a:off x="3788767" y="6553679"/>
            <a:ext cx="554421" cy="554568"/>
          </a:xfrm>
          <a:custGeom>
            <a:avLst/>
            <a:gdLst/>
            <a:ahLst/>
            <a:cxnLst/>
            <a:rect l="l" t="t" r="r" b="b"/>
            <a:pathLst>
              <a:path w="462" h="462" extrusionOk="0">
                <a:moveTo>
                  <a:pt x="408" y="54"/>
                </a:moveTo>
                <a:lnTo>
                  <a:pt x="408" y="54"/>
                </a:lnTo>
                <a:cubicBezTo>
                  <a:pt x="363" y="19"/>
                  <a:pt x="310" y="0"/>
                  <a:pt x="292" y="19"/>
                </a:cubicBezTo>
                <a:cubicBezTo>
                  <a:pt x="230" y="80"/>
                  <a:pt x="230" y="80"/>
                  <a:pt x="230" y="80"/>
                </a:cubicBezTo>
                <a:cubicBezTo>
                  <a:pt x="221" y="89"/>
                  <a:pt x="213" y="125"/>
                  <a:pt x="213" y="160"/>
                </a:cubicBezTo>
                <a:cubicBezTo>
                  <a:pt x="8" y="363"/>
                  <a:pt x="8" y="363"/>
                  <a:pt x="8" y="363"/>
                </a:cubicBezTo>
                <a:cubicBezTo>
                  <a:pt x="0" y="372"/>
                  <a:pt x="8" y="408"/>
                  <a:pt x="35" y="426"/>
                </a:cubicBezTo>
                <a:cubicBezTo>
                  <a:pt x="62" y="453"/>
                  <a:pt x="89" y="461"/>
                  <a:pt x="98" y="453"/>
                </a:cubicBezTo>
                <a:cubicBezTo>
                  <a:pt x="301" y="248"/>
                  <a:pt x="301" y="248"/>
                  <a:pt x="301" y="248"/>
                </a:cubicBezTo>
                <a:cubicBezTo>
                  <a:pt x="336" y="248"/>
                  <a:pt x="372" y="240"/>
                  <a:pt x="381" y="231"/>
                </a:cubicBezTo>
                <a:cubicBezTo>
                  <a:pt x="443" y="169"/>
                  <a:pt x="443" y="169"/>
                  <a:pt x="443" y="169"/>
                </a:cubicBezTo>
                <a:cubicBezTo>
                  <a:pt x="461" y="151"/>
                  <a:pt x="452" y="98"/>
                  <a:pt x="408" y="54"/>
                </a:cubicBezTo>
                <a:close/>
                <a:moveTo>
                  <a:pt x="186" y="257"/>
                </a:moveTo>
                <a:lnTo>
                  <a:pt x="186" y="257"/>
                </a:lnTo>
                <a:cubicBezTo>
                  <a:pt x="177" y="248"/>
                  <a:pt x="177" y="231"/>
                  <a:pt x="195" y="222"/>
                </a:cubicBezTo>
                <a:cubicBezTo>
                  <a:pt x="204" y="204"/>
                  <a:pt x="221" y="204"/>
                  <a:pt x="230" y="213"/>
                </a:cubicBezTo>
                <a:cubicBezTo>
                  <a:pt x="239" y="222"/>
                  <a:pt x="239" y="240"/>
                  <a:pt x="221" y="248"/>
                </a:cubicBezTo>
                <a:cubicBezTo>
                  <a:pt x="213" y="266"/>
                  <a:pt x="195" y="266"/>
                  <a:pt x="186" y="257"/>
                </a:cubicBezTo>
                <a:close/>
                <a:moveTo>
                  <a:pt x="354" y="116"/>
                </a:moveTo>
                <a:lnTo>
                  <a:pt x="354" y="116"/>
                </a:lnTo>
                <a:cubicBezTo>
                  <a:pt x="319" y="80"/>
                  <a:pt x="310" y="36"/>
                  <a:pt x="310" y="36"/>
                </a:cubicBezTo>
                <a:cubicBezTo>
                  <a:pt x="319" y="27"/>
                  <a:pt x="354" y="44"/>
                  <a:pt x="390" y="72"/>
                </a:cubicBezTo>
                <a:cubicBezTo>
                  <a:pt x="425" y="107"/>
                  <a:pt x="434" y="142"/>
                  <a:pt x="425" y="151"/>
                </a:cubicBezTo>
                <a:cubicBezTo>
                  <a:pt x="425" y="151"/>
                  <a:pt x="381" y="142"/>
                  <a:pt x="354" y="116"/>
                </a:cubicBezTo>
                <a:close/>
              </a:path>
            </a:pathLst>
          </a:custGeom>
          <a:solidFill>
            <a:schemeClr val="dk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2" name="Google Shape;622;p19"/>
          <p:cNvSpPr/>
          <p:nvPr/>
        </p:nvSpPr>
        <p:spPr>
          <a:xfrm>
            <a:off x="3835447" y="8897148"/>
            <a:ext cx="478243" cy="596901"/>
          </a:xfrm>
          <a:custGeom>
            <a:avLst/>
            <a:gdLst/>
            <a:ahLst/>
            <a:cxnLst/>
            <a:rect l="l" t="t" r="r" b="b"/>
            <a:pathLst>
              <a:path w="400" h="498" extrusionOk="0">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dk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19"/>
          <p:cNvSpPr/>
          <p:nvPr/>
        </p:nvSpPr>
        <p:spPr>
          <a:xfrm>
            <a:off x="3833205" y="4243947"/>
            <a:ext cx="499403" cy="503767"/>
          </a:xfrm>
          <a:custGeom>
            <a:avLst/>
            <a:gdLst/>
            <a:ahLst/>
            <a:cxnLst/>
            <a:rect l="l" t="t" r="r" b="b"/>
            <a:pathLst>
              <a:path w="418" h="417" extrusionOk="0">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dk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19"/>
          <p:cNvSpPr txBox="1"/>
          <p:nvPr/>
        </p:nvSpPr>
        <p:spPr>
          <a:xfrm>
            <a:off x="5234261" y="4055435"/>
            <a:ext cx="6070819" cy="5541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1">
                <a:solidFill>
                  <a:schemeClr val="dk1"/>
                </a:solidFill>
                <a:latin typeface="Century Gothic"/>
                <a:ea typeface="Century Gothic"/>
                <a:cs typeface="Century Gothic"/>
                <a:sym typeface="Century Gothic"/>
              </a:rPr>
              <a:t>love what you do</a:t>
            </a:r>
            <a:endParaRPr sz="3001">
              <a:solidFill>
                <a:schemeClr val="dk1"/>
              </a:solidFill>
              <a:latin typeface="Century Gothic"/>
              <a:ea typeface="Century Gothic"/>
              <a:cs typeface="Century Gothic"/>
              <a:sym typeface="Century Gothic"/>
            </a:endParaRPr>
          </a:p>
        </p:txBody>
      </p:sp>
      <p:sp>
        <p:nvSpPr>
          <p:cNvPr id="625" name="Google Shape;625;p19"/>
          <p:cNvSpPr txBox="1"/>
          <p:nvPr/>
        </p:nvSpPr>
        <p:spPr>
          <a:xfrm>
            <a:off x="5234261" y="4554105"/>
            <a:ext cx="6291204" cy="55399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000" b="1">
                <a:solidFill>
                  <a:schemeClr val="dk1"/>
                </a:solidFill>
                <a:latin typeface="Century Gothic"/>
                <a:ea typeface="Century Gothic"/>
                <a:cs typeface="Century Gothic"/>
                <a:sym typeface="Century Gothic"/>
              </a:rPr>
              <a:t>// Second Tagline</a:t>
            </a:r>
            <a:endParaRPr/>
          </a:p>
        </p:txBody>
      </p:sp>
      <p:sp>
        <p:nvSpPr>
          <p:cNvPr id="626" name="Google Shape;626;p19"/>
          <p:cNvSpPr txBox="1"/>
          <p:nvPr/>
        </p:nvSpPr>
        <p:spPr>
          <a:xfrm>
            <a:off x="5234261" y="6373804"/>
            <a:ext cx="6070819" cy="5541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1">
                <a:solidFill>
                  <a:schemeClr val="dk1"/>
                </a:solidFill>
                <a:latin typeface="Century Gothic"/>
                <a:ea typeface="Century Gothic"/>
                <a:cs typeface="Century Gothic"/>
                <a:sym typeface="Century Gothic"/>
              </a:rPr>
              <a:t>love what you do</a:t>
            </a:r>
            <a:endParaRPr sz="3001">
              <a:solidFill>
                <a:schemeClr val="dk1"/>
              </a:solidFill>
              <a:latin typeface="Century Gothic"/>
              <a:ea typeface="Century Gothic"/>
              <a:cs typeface="Century Gothic"/>
              <a:sym typeface="Century Gothic"/>
            </a:endParaRPr>
          </a:p>
        </p:txBody>
      </p:sp>
      <p:sp>
        <p:nvSpPr>
          <p:cNvPr id="627" name="Google Shape;627;p19"/>
          <p:cNvSpPr txBox="1"/>
          <p:nvPr/>
        </p:nvSpPr>
        <p:spPr>
          <a:xfrm>
            <a:off x="5234261" y="6872473"/>
            <a:ext cx="6291204" cy="55399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000" b="1">
                <a:solidFill>
                  <a:schemeClr val="dk1"/>
                </a:solidFill>
                <a:latin typeface="Century Gothic"/>
                <a:ea typeface="Century Gothic"/>
                <a:cs typeface="Century Gothic"/>
                <a:sym typeface="Century Gothic"/>
              </a:rPr>
              <a:t>// Second Tagline</a:t>
            </a:r>
            <a:endParaRPr/>
          </a:p>
        </p:txBody>
      </p:sp>
      <p:sp>
        <p:nvSpPr>
          <p:cNvPr id="628" name="Google Shape;628;p19"/>
          <p:cNvSpPr txBox="1"/>
          <p:nvPr/>
        </p:nvSpPr>
        <p:spPr>
          <a:xfrm>
            <a:off x="5234261" y="8828869"/>
            <a:ext cx="6070819" cy="5541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1">
                <a:solidFill>
                  <a:schemeClr val="dk1"/>
                </a:solidFill>
                <a:latin typeface="Century Gothic"/>
                <a:ea typeface="Century Gothic"/>
                <a:cs typeface="Century Gothic"/>
                <a:sym typeface="Century Gothic"/>
              </a:rPr>
              <a:t>love what you do</a:t>
            </a:r>
            <a:endParaRPr sz="3001">
              <a:solidFill>
                <a:schemeClr val="dk1"/>
              </a:solidFill>
              <a:latin typeface="Century Gothic"/>
              <a:ea typeface="Century Gothic"/>
              <a:cs typeface="Century Gothic"/>
              <a:sym typeface="Century Gothic"/>
            </a:endParaRPr>
          </a:p>
        </p:txBody>
      </p:sp>
      <p:sp>
        <p:nvSpPr>
          <p:cNvPr id="629" name="Google Shape;629;p19"/>
          <p:cNvSpPr txBox="1"/>
          <p:nvPr/>
        </p:nvSpPr>
        <p:spPr>
          <a:xfrm>
            <a:off x="5234261" y="9327539"/>
            <a:ext cx="6291204" cy="55399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000" b="1">
                <a:solidFill>
                  <a:schemeClr val="dk1"/>
                </a:solidFill>
                <a:latin typeface="Century Gothic"/>
                <a:ea typeface="Century Gothic"/>
                <a:cs typeface="Century Gothic"/>
                <a:sym typeface="Century Gothic"/>
              </a:rPr>
              <a:t>// Second Tagline</a:t>
            </a:r>
            <a:endParaRPr/>
          </a:p>
        </p:txBody>
      </p:sp>
      <p:pic>
        <p:nvPicPr>
          <p:cNvPr id="630" name="Google Shape;630;p19" descr="iPhone6_mockup_front_white.png"/>
          <p:cNvPicPr preferRelativeResize="0"/>
          <p:nvPr/>
        </p:nvPicPr>
        <p:blipFill rotWithShape="1">
          <a:blip r:embed="rId3">
            <a:alphaModFix/>
          </a:blip>
          <a:srcRect/>
          <a:stretch/>
        </p:blipFill>
        <p:spPr>
          <a:xfrm>
            <a:off x="13858806" y="2908787"/>
            <a:ext cx="5014986" cy="7844361"/>
          </a:xfrm>
          <a:prstGeom prst="rect">
            <a:avLst/>
          </a:prstGeom>
          <a:noFill/>
          <a:ln>
            <a:noFill/>
          </a:ln>
        </p:spPr>
      </p:pic>
      <p:sp>
        <p:nvSpPr>
          <p:cNvPr id="631" name="Google Shape;631;p19"/>
          <p:cNvSpPr txBox="1"/>
          <p:nvPr/>
        </p:nvSpPr>
        <p:spPr>
          <a:xfrm>
            <a:off x="4343404" y="682078"/>
            <a:ext cx="57340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Automated cash flow projections.</a:t>
            </a:r>
            <a:endParaRPr/>
          </a:p>
        </p:txBody>
      </p:sp>
      <p:pic>
        <p:nvPicPr>
          <p:cNvPr id="632" name="Google Shape;632;p19" descr="cashflow table.png"/>
          <p:cNvPicPr preferRelativeResize="0"/>
          <p:nvPr/>
        </p:nvPicPr>
        <p:blipFill rotWithShape="1">
          <a:blip r:embed="rId4">
            <a:alphaModFix/>
          </a:blip>
          <a:srcRect/>
          <a:stretch/>
        </p:blipFill>
        <p:spPr>
          <a:xfrm>
            <a:off x="1645738" y="1218985"/>
            <a:ext cx="21086174" cy="118609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7"/>
          <p:cNvSpPr txBox="1"/>
          <p:nvPr/>
        </p:nvSpPr>
        <p:spPr>
          <a:xfrm>
            <a:off x="15911433" y="2926395"/>
            <a:ext cx="203097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0">
                <a:solidFill>
                  <a:srgbClr val="DBDBDB"/>
                </a:solidFill>
                <a:latin typeface="Century Gothic"/>
                <a:ea typeface="Century Gothic"/>
                <a:cs typeface="Century Gothic"/>
                <a:sym typeface="Century Gothic"/>
              </a:rPr>
              <a:t>01</a:t>
            </a:r>
            <a:endParaRPr sz="12000">
              <a:solidFill>
                <a:srgbClr val="DBDBDB"/>
              </a:solidFill>
              <a:latin typeface="Century Gothic"/>
              <a:ea typeface="Century Gothic"/>
              <a:cs typeface="Century Gothic"/>
              <a:sym typeface="Century Gothic"/>
            </a:endParaRPr>
          </a:p>
        </p:txBody>
      </p:sp>
      <p:cxnSp>
        <p:nvCxnSpPr>
          <p:cNvPr id="335" name="Google Shape;335;p17"/>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336" name="Google Shape;336;p17"/>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grpSp>
        <p:nvGrpSpPr>
          <p:cNvPr id="337" name="Google Shape;337;p17"/>
          <p:cNvGrpSpPr/>
          <p:nvPr/>
        </p:nvGrpSpPr>
        <p:grpSpPr>
          <a:xfrm>
            <a:off x="2297729" y="5227376"/>
            <a:ext cx="9871075" cy="3686175"/>
            <a:chOff x="3963" y="3255"/>
            <a:chExt cx="6218" cy="2322"/>
          </a:xfrm>
        </p:grpSpPr>
        <p:sp>
          <p:nvSpPr>
            <p:cNvPr id="338" name="Google Shape;338;p17"/>
            <p:cNvSpPr/>
            <p:nvPr/>
          </p:nvSpPr>
          <p:spPr>
            <a:xfrm>
              <a:off x="3965" y="3291"/>
              <a:ext cx="6216" cy="22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39" name="Google Shape;339;p17"/>
            <p:cNvGrpSpPr/>
            <p:nvPr/>
          </p:nvGrpSpPr>
          <p:grpSpPr>
            <a:xfrm>
              <a:off x="3963" y="3255"/>
              <a:ext cx="6218" cy="2322"/>
              <a:chOff x="3963" y="3255"/>
              <a:chExt cx="6218" cy="2322"/>
            </a:xfrm>
          </p:grpSpPr>
          <p:sp>
            <p:nvSpPr>
              <p:cNvPr id="340" name="Google Shape;340;p17"/>
              <p:cNvSpPr/>
              <p:nvPr/>
            </p:nvSpPr>
            <p:spPr>
              <a:xfrm>
                <a:off x="5429" y="4704"/>
                <a:ext cx="66" cy="463"/>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17"/>
              <p:cNvSpPr/>
              <p:nvPr/>
            </p:nvSpPr>
            <p:spPr>
              <a:xfrm>
                <a:off x="5200" y="5167"/>
                <a:ext cx="269" cy="96"/>
              </a:xfrm>
              <a:custGeom>
                <a:avLst/>
                <a:gdLst/>
                <a:ahLst/>
                <a:cxnLst/>
                <a:rect l="l" t="t" r="r" b="b"/>
                <a:pathLst>
                  <a:path w="269" h="96" extrusionOk="0">
                    <a:moveTo>
                      <a:pt x="28" y="96"/>
                    </a:moveTo>
                    <a:lnTo>
                      <a:pt x="0" y="96"/>
                    </a:lnTo>
                    <a:lnTo>
                      <a:pt x="229" y="0"/>
                    </a:lnTo>
                    <a:lnTo>
                      <a:pt x="269" y="49"/>
                    </a:lnTo>
                    <a:lnTo>
                      <a:pt x="28" y="96"/>
                    </a:lnTo>
                    <a:close/>
                  </a:path>
                </a:pathLst>
              </a:cu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17"/>
              <p:cNvSpPr/>
              <p:nvPr/>
            </p:nvSpPr>
            <p:spPr>
              <a:xfrm>
                <a:off x="5455" y="5167"/>
                <a:ext cx="266" cy="96"/>
              </a:xfrm>
              <a:custGeom>
                <a:avLst/>
                <a:gdLst/>
                <a:ahLst/>
                <a:cxnLst/>
                <a:rect l="l" t="t" r="r" b="b"/>
                <a:pathLst>
                  <a:path w="266" h="96" extrusionOk="0">
                    <a:moveTo>
                      <a:pt x="226" y="96"/>
                    </a:moveTo>
                    <a:lnTo>
                      <a:pt x="266" y="96"/>
                    </a:lnTo>
                    <a:lnTo>
                      <a:pt x="40" y="0"/>
                    </a:lnTo>
                    <a:lnTo>
                      <a:pt x="0" y="49"/>
                    </a:lnTo>
                    <a:lnTo>
                      <a:pt x="226" y="96"/>
                    </a:lnTo>
                    <a:close/>
                  </a:path>
                </a:pathLst>
              </a:cu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17"/>
              <p:cNvSpPr/>
              <p:nvPr/>
            </p:nvSpPr>
            <p:spPr>
              <a:xfrm>
                <a:off x="5429" y="5167"/>
                <a:ext cx="66" cy="42"/>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4" name="Google Shape;344;p17"/>
              <p:cNvSpPr/>
              <p:nvPr/>
            </p:nvSpPr>
            <p:spPr>
              <a:xfrm>
                <a:off x="5434" y="5155"/>
                <a:ext cx="54" cy="139"/>
              </a:xfrm>
              <a:custGeom>
                <a:avLst/>
                <a:gdLst/>
                <a:ahLst/>
                <a:cxnLst/>
                <a:rect l="l" t="t" r="r" b="b"/>
                <a:pathLst>
                  <a:path w="54" h="139" extrusionOk="0">
                    <a:moveTo>
                      <a:pt x="42" y="139"/>
                    </a:moveTo>
                    <a:lnTo>
                      <a:pt x="14" y="139"/>
                    </a:lnTo>
                    <a:lnTo>
                      <a:pt x="0" y="0"/>
                    </a:lnTo>
                    <a:lnTo>
                      <a:pt x="54" y="0"/>
                    </a:lnTo>
                    <a:lnTo>
                      <a:pt x="42" y="139"/>
                    </a:lnTo>
                    <a:close/>
                  </a:path>
                </a:pathLst>
              </a:cu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17"/>
              <p:cNvSpPr/>
              <p:nvPr/>
            </p:nvSpPr>
            <p:spPr>
              <a:xfrm>
                <a:off x="5200" y="5263"/>
                <a:ext cx="28" cy="31"/>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17"/>
              <p:cNvSpPr/>
              <p:nvPr/>
            </p:nvSpPr>
            <p:spPr>
              <a:xfrm>
                <a:off x="5693" y="5263"/>
                <a:ext cx="28" cy="31"/>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17"/>
              <p:cNvSpPr/>
              <p:nvPr/>
            </p:nvSpPr>
            <p:spPr>
              <a:xfrm>
                <a:off x="5219" y="4659"/>
                <a:ext cx="486" cy="78"/>
              </a:xfrm>
              <a:prstGeom prst="rect">
                <a:avLst/>
              </a:prstGeom>
              <a:solidFill>
                <a:srgbClr val="2732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17"/>
              <p:cNvSpPr/>
              <p:nvPr/>
            </p:nvSpPr>
            <p:spPr>
              <a:xfrm>
                <a:off x="5219" y="4659"/>
                <a:ext cx="486" cy="78"/>
              </a:xfrm>
              <a:custGeom>
                <a:avLst/>
                <a:gdLst/>
                <a:ahLst/>
                <a:cxnLst/>
                <a:rect l="l" t="t" r="r" b="b"/>
                <a:pathLst>
                  <a:path w="486" h="78" extrusionOk="0">
                    <a:moveTo>
                      <a:pt x="0" y="78"/>
                    </a:moveTo>
                    <a:lnTo>
                      <a:pt x="486" y="78"/>
                    </a:lnTo>
                    <a:lnTo>
                      <a:pt x="486"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17"/>
              <p:cNvSpPr/>
              <p:nvPr/>
            </p:nvSpPr>
            <p:spPr>
              <a:xfrm>
                <a:off x="5219" y="4704"/>
                <a:ext cx="486" cy="33"/>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17"/>
              <p:cNvSpPr/>
              <p:nvPr/>
            </p:nvSpPr>
            <p:spPr>
              <a:xfrm>
                <a:off x="5219" y="4704"/>
                <a:ext cx="486" cy="33"/>
              </a:xfrm>
              <a:custGeom>
                <a:avLst/>
                <a:gdLst/>
                <a:ahLst/>
                <a:cxnLst/>
                <a:rect l="l" t="t" r="r" b="b"/>
                <a:pathLst>
                  <a:path w="486" h="33" extrusionOk="0">
                    <a:moveTo>
                      <a:pt x="0" y="33"/>
                    </a:moveTo>
                    <a:lnTo>
                      <a:pt x="486" y="33"/>
                    </a:lnTo>
                    <a:lnTo>
                      <a:pt x="486"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17"/>
              <p:cNvSpPr/>
              <p:nvPr/>
            </p:nvSpPr>
            <p:spPr>
              <a:xfrm>
                <a:off x="5219" y="3961"/>
                <a:ext cx="486" cy="698"/>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17"/>
              <p:cNvSpPr/>
              <p:nvPr/>
            </p:nvSpPr>
            <p:spPr>
              <a:xfrm>
                <a:off x="5219" y="3961"/>
                <a:ext cx="486" cy="698"/>
              </a:xfrm>
              <a:custGeom>
                <a:avLst/>
                <a:gdLst/>
                <a:ahLst/>
                <a:cxnLst/>
                <a:rect l="l" t="t" r="r" b="b"/>
                <a:pathLst>
                  <a:path w="486" h="698" extrusionOk="0">
                    <a:moveTo>
                      <a:pt x="0" y="698"/>
                    </a:moveTo>
                    <a:lnTo>
                      <a:pt x="486" y="698"/>
                    </a:lnTo>
                    <a:lnTo>
                      <a:pt x="486"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17"/>
              <p:cNvSpPr/>
              <p:nvPr/>
            </p:nvSpPr>
            <p:spPr>
              <a:xfrm>
                <a:off x="5375" y="4737"/>
                <a:ext cx="172" cy="36"/>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7"/>
              <p:cNvSpPr/>
              <p:nvPr/>
            </p:nvSpPr>
            <p:spPr>
              <a:xfrm>
                <a:off x="5193" y="5275"/>
                <a:ext cx="38" cy="38"/>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17"/>
              <p:cNvSpPr/>
              <p:nvPr/>
            </p:nvSpPr>
            <p:spPr>
              <a:xfrm>
                <a:off x="5441" y="5275"/>
                <a:ext cx="37" cy="38"/>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17"/>
              <p:cNvSpPr/>
              <p:nvPr/>
            </p:nvSpPr>
            <p:spPr>
              <a:xfrm>
                <a:off x="5688" y="5275"/>
                <a:ext cx="38" cy="38"/>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17"/>
              <p:cNvSpPr/>
              <p:nvPr/>
            </p:nvSpPr>
            <p:spPr>
              <a:xfrm>
                <a:off x="5177" y="4386"/>
                <a:ext cx="511" cy="273"/>
              </a:xfrm>
              <a:custGeom>
                <a:avLst/>
                <a:gdLst/>
                <a:ahLst/>
                <a:cxnLst/>
                <a:rect l="l" t="t" r="r" b="b"/>
                <a:pathLst>
                  <a:path w="217" h="116" extrusionOk="0">
                    <a:moveTo>
                      <a:pt x="52" y="0"/>
                    </a:moveTo>
                    <a:cubicBezTo>
                      <a:pt x="52" y="0"/>
                      <a:pt x="0" y="52"/>
                      <a:pt x="52" y="116"/>
                    </a:cubicBezTo>
                    <a:cubicBezTo>
                      <a:pt x="118" y="116"/>
                      <a:pt x="196" y="116"/>
                      <a:pt x="196" y="116"/>
                    </a:cubicBezTo>
                    <a:cubicBezTo>
                      <a:pt x="196" y="116"/>
                      <a:pt x="217" y="94"/>
                      <a:pt x="216" y="58"/>
                    </a:cubicBezTo>
                    <a:cubicBezTo>
                      <a:pt x="216" y="29"/>
                      <a:pt x="192" y="0"/>
                      <a:pt x="192" y="0"/>
                    </a:cubicBezTo>
                    <a:lnTo>
                      <a:pt x="52" y="0"/>
                    </a:lnTo>
                    <a:close/>
                  </a:path>
                </a:pathLst>
              </a:custGeom>
              <a:solidFill>
                <a:srgbClr val="323F4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17"/>
              <p:cNvSpPr/>
              <p:nvPr/>
            </p:nvSpPr>
            <p:spPr>
              <a:xfrm>
                <a:off x="5257" y="4435"/>
                <a:ext cx="212" cy="833"/>
              </a:xfrm>
              <a:custGeom>
                <a:avLst/>
                <a:gdLst/>
                <a:ahLst/>
                <a:cxnLst/>
                <a:rect l="l" t="t" r="r" b="b"/>
                <a:pathLst>
                  <a:path w="90" h="353" extrusionOk="0">
                    <a:moveTo>
                      <a:pt x="62" y="353"/>
                    </a:moveTo>
                    <a:cubicBezTo>
                      <a:pt x="62" y="353"/>
                      <a:pt x="90" y="51"/>
                      <a:pt x="90" y="48"/>
                    </a:cubicBezTo>
                    <a:cubicBezTo>
                      <a:pt x="90" y="46"/>
                      <a:pt x="86" y="0"/>
                      <a:pt x="48" y="0"/>
                    </a:cubicBezTo>
                    <a:cubicBezTo>
                      <a:pt x="10" y="0"/>
                      <a:pt x="0" y="26"/>
                      <a:pt x="0" y="54"/>
                    </a:cubicBezTo>
                    <a:cubicBezTo>
                      <a:pt x="0" y="82"/>
                      <a:pt x="14" y="353"/>
                      <a:pt x="14" y="353"/>
                    </a:cubicBezTo>
                    <a:lnTo>
                      <a:pt x="62" y="35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17"/>
              <p:cNvSpPr/>
              <p:nvPr/>
            </p:nvSpPr>
            <p:spPr>
              <a:xfrm>
                <a:off x="5481" y="4435"/>
                <a:ext cx="212" cy="833"/>
              </a:xfrm>
              <a:custGeom>
                <a:avLst/>
                <a:gdLst/>
                <a:ahLst/>
                <a:cxnLst/>
                <a:rect l="l" t="t" r="r" b="b"/>
                <a:pathLst>
                  <a:path w="90" h="353" extrusionOk="0">
                    <a:moveTo>
                      <a:pt x="63" y="353"/>
                    </a:moveTo>
                    <a:cubicBezTo>
                      <a:pt x="63" y="353"/>
                      <a:pt x="90" y="51"/>
                      <a:pt x="90" y="48"/>
                    </a:cubicBezTo>
                    <a:cubicBezTo>
                      <a:pt x="90" y="46"/>
                      <a:pt x="86" y="0"/>
                      <a:pt x="49" y="0"/>
                    </a:cubicBezTo>
                    <a:cubicBezTo>
                      <a:pt x="11" y="0"/>
                      <a:pt x="0" y="26"/>
                      <a:pt x="0" y="54"/>
                    </a:cubicBezTo>
                    <a:cubicBezTo>
                      <a:pt x="0" y="82"/>
                      <a:pt x="14" y="353"/>
                      <a:pt x="14" y="353"/>
                    </a:cubicBezTo>
                    <a:lnTo>
                      <a:pt x="63" y="35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17"/>
              <p:cNvSpPr/>
              <p:nvPr/>
            </p:nvSpPr>
            <p:spPr>
              <a:xfrm>
                <a:off x="5500" y="5235"/>
                <a:ext cx="169" cy="111"/>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17"/>
              <p:cNvSpPr/>
              <p:nvPr/>
            </p:nvSpPr>
            <p:spPr>
              <a:xfrm>
                <a:off x="5254" y="5235"/>
                <a:ext cx="170" cy="111"/>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 name="Google Shape;362;p17"/>
              <p:cNvSpPr/>
              <p:nvPr/>
            </p:nvSpPr>
            <p:spPr>
              <a:xfrm>
                <a:off x="5297" y="4244"/>
                <a:ext cx="342" cy="142"/>
              </a:xfrm>
              <a:custGeom>
                <a:avLst/>
                <a:gdLst/>
                <a:ahLst/>
                <a:cxnLst/>
                <a:rect l="l" t="t" r="r" b="b"/>
                <a:pathLst>
                  <a:path w="342" h="142" extrusionOk="0">
                    <a:moveTo>
                      <a:pt x="0" y="0"/>
                    </a:moveTo>
                    <a:lnTo>
                      <a:pt x="2" y="142"/>
                    </a:lnTo>
                    <a:lnTo>
                      <a:pt x="332" y="142"/>
                    </a:lnTo>
                    <a:lnTo>
                      <a:pt x="342" y="0"/>
                    </a:ln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7"/>
              <p:cNvSpPr/>
              <p:nvPr/>
            </p:nvSpPr>
            <p:spPr>
              <a:xfrm>
                <a:off x="5441" y="3501"/>
                <a:ext cx="89" cy="399"/>
              </a:xfrm>
              <a:custGeom>
                <a:avLst/>
                <a:gdLst/>
                <a:ahLst/>
                <a:cxnLst/>
                <a:rect l="l" t="t" r="r" b="b"/>
                <a:pathLst>
                  <a:path w="89" h="399" extrusionOk="0">
                    <a:moveTo>
                      <a:pt x="0" y="358"/>
                    </a:moveTo>
                    <a:lnTo>
                      <a:pt x="0" y="144"/>
                    </a:lnTo>
                    <a:lnTo>
                      <a:pt x="89" y="0"/>
                    </a:lnTo>
                    <a:lnTo>
                      <a:pt x="89" y="399"/>
                    </a:lnTo>
                    <a:lnTo>
                      <a:pt x="0" y="358"/>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17"/>
              <p:cNvSpPr/>
              <p:nvPr/>
            </p:nvSpPr>
            <p:spPr>
              <a:xfrm>
                <a:off x="5441" y="3501"/>
                <a:ext cx="89" cy="399"/>
              </a:xfrm>
              <a:custGeom>
                <a:avLst/>
                <a:gdLst/>
                <a:ahLst/>
                <a:cxnLst/>
                <a:rect l="l" t="t" r="r" b="b"/>
                <a:pathLst>
                  <a:path w="89" h="399" extrusionOk="0">
                    <a:moveTo>
                      <a:pt x="0" y="358"/>
                    </a:moveTo>
                    <a:lnTo>
                      <a:pt x="0" y="144"/>
                    </a:lnTo>
                    <a:lnTo>
                      <a:pt x="89" y="0"/>
                    </a:lnTo>
                    <a:lnTo>
                      <a:pt x="89" y="399"/>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7"/>
              <p:cNvSpPr/>
              <p:nvPr/>
            </p:nvSpPr>
            <p:spPr>
              <a:xfrm>
                <a:off x="5358" y="3381"/>
                <a:ext cx="259" cy="342"/>
              </a:xfrm>
              <a:custGeom>
                <a:avLst/>
                <a:gdLst/>
                <a:ahLst/>
                <a:cxnLst/>
                <a:rect l="l" t="t" r="r" b="b"/>
                <a:pathLst>
                  <a:path w="110" h="145" extrusionOk="0">
                    <a:moveTo>
                      <a:pt x="110" y="90"/>
                    </a:moveTo>
                    <a:cubicBezTo>
                      <a:pt x="110" y="121"/>
                      <a:pt x="85" y="145"/>
                      <a:pt x="55" y="145"/>
                    </a:cubicBezTo>
                    <a:cubicBezTo>
                      <a:pt x="55" y="145"/>
                      <a:pt x="55" y="145"/>
                      <a:pt x="55" y="145"/>
                    </a:cubicBezTo>
                    <a:cubicBezTo>
                      <a:pt x="24" y="145"/>
                      <a:pt x="0" y="121"/>
                      <a:pt x="0" y="90"/>
                    </a:cubicBezTo>
                    <a:cubicBezTo>
                      <a:pt x="0" y="55"/>
                      <a:pt x="0" y="55"/>
                      <a:pt x="0" y="55"/>
                    </a:cubicBezTo>
                    <a:cubicBezTo>
                      <a:pt x="0" y="24"/>
                      <a:pt x="24" y="0"/>
                      <a:pt x="55" y="0"/>
                    </a:cubicBezTo>
                    <a:cubicBezTo>
                      <a:pt x="55" y="0"/>
                      <a:pt x="55" y="0"/>
                      <a:pt x="55" y="0"/>
                    </a:cubicBezTo>
                    <a:cubicBezTo>
                      <a:pt x="85" y="0"/>
                      <a:pt x="110" y="24"/>
                      <a:pt x="110" y="55"/>
                    </a:cubicBezTo>
                    <a:lnTo>
                      <a:pt x="110" y="90"/>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17"/>
              <p:cNvSpPr/>
              <p:nvPr/>
            </p:nvSpPr>
            <p:spPr>
              <a:xfrm>
                <a:off x="5287" y="3739"/>
                <a:ext cx="378" cy="413"/>
              </a:xfrm>
              <a:custGeom>
                <a:avLst/>
                <a:gdLst/>
                <a:ahLst/>
                <a:cxnLst/>
                <a:rect l="l" t="t" r="r" b="b"/>
                <a:pathLst>
                  <a:path w="160" h="175" extrusionOk="0">
                    <a:moveTo>
                      <a:pt x="5" y="175"/>
                    </a:moveTo>
                    <a:cubicBezTo>
                      <a:pt x="0" y="8"/>
                      <a:pt x="0" y="8"/>
                      <a:pt x="0" y="8"/>
                    </a:cubicBezTo>
                    <a:cubicBezTo>
                      <a:pt x="0" y="8"/>
                      <a:pt x="20" y="1"/>
                      <a:pt x="65" y="0"/>
                    </a:cubicBezTo>
                    <a:cubicBezTo>
                      <a:pt x="85" y="28"/>
                      <a:pt x="85" y="28"/>
                      <a:pt x="85" y="28"/>
                    </a:cubicBezTo>
                    <a:cubicBezTo>
                      <a:pt x="102" y="0"/>
                      <a:pt x="102" y="0"/>
                      <a:pt x="102" y="0"/>
                    </a:cubicBezTo>
                    <a:cubicBezTo>
                      <a:pt x="124" y="1"/>
                      <a:pt x="160" y="12"/>
                      <a:pt x="160" y="12"/>
                    </a:cubicBezTo>
                    <a:cubicBezTo>
                      <a:pt x="145" y="175"/>
                      <a:pt x="145" y="175"/>
                      <a:pt x="145" y="175"/>
                    </a:cubicBezTo>
                    <a:lnTo>
                      <a:pt x="5" y="175"/>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17"/>
              <p:cNvSpPr/>
              <p:nvPr/>
            </p:nvSpPr>
            <p:spPr>
              <a:xfrm>
                <a:off x="5304" y="3388"/>
                <a:ext cx="80" cy="200"/>
              </a:xfrm>
              <a:custGeom>
                <a:avLst/>
                <a:gdLst/>
                <a:ahLst/>
                <a:cxnLst/>
                <a:rect l="l" t="t" r="r" b="b"/>
                <a:pathLst>
                  <a:path w="34" h="85" extrusionOk="0">
                    <a:moveTo>
                      <a:pt x="30" y="85"/>
                    </a:moveTo>
                    <a:cubicBezTo>
                      <a:pt x="30" y="85"/>
                      <a:pt x="12" y="76"/>
                      <a:pt x="7" y="56"/>
                    </a:cubicBezTo>
                    <a:cubicBezTo>
                      <a:pt x="0" y="27"/>
                      <a:pt x="8" y="0"/>
                      <a:pt x="22" y="3"/>
                    </a:cubicBezTo>
                    <a:cubicBezTo>
                      <a:pt x="30" y="15"/>
                      <a:pt x="34" y="18"/>
                      <a:pt x="34" y="18"/>
                    </a:cubicBezTo>
                    <a:cubicBezTo>
                      <a:pt x="34" y="18"/>
                      <a:pt x="28" y="72"/>
                      <a:pt x="30" y="85"/>
                    </a:cubicBezTo>
                    <a:close/>
                  </a:path>
                </a:pathLst>
              </a:custGeom>
              <a:solidFill>
                <a:srgbClr val="784E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17"/>
              <p:cNvSpPr/>
              <p:nvPr/>
            </p:nvSpPr>
            <p:spPr>
              <a:xfrm>
                <a:off x="5342" y="3312"/>
                <a:ext cx="327" cy="156"/>
              </a:xfrm>
              <a:custGeom>
                <a:avLst/>
                <a:gdLst/>
                <a:ahLst/>
                <a:cxnLst/>
                <a:rect l="l" t="t" r="r" b="b"/>
                <a:pathLst>
                  <a:path w="139" h="66" extrusionOk="0">
                    <a:moveTo>
                      <a:pt x="19" y="51"/>
                    </a:moveTo>
                    <a:cubicBezTo>
                      <a:pt x="19" y="51"/>
                      <a:pt x="38" y="66"/>
                      <a:pt x="76" y="66"/>
                    </a:cubicBezTo>
                    <a:cubicBezTo>
                      <a:pt x="113" y="66"/>
                      <a:pt x="139" y="31"/>
                      <a:pt x="131" y="2"/>
                    </a:cubicBezTo>
                    <a:cubicBezTo>
                      <a:pt x="119" y="13"/>
                      <a:pt x="93" y="15"/>
                      <a:pt x="72" y="8"/>
                    </a:cubicBezTo>
                    <a:cubicBezTo>
                      <a:pt x="50" y="0"/>
                      <a:pt x="28" y="0"/>
                      <a:pt x="14" y="11"/>
                    </a:cubicBezTo>
                    <a:cubicBezTo>
                      <a:pt x="0" y="23"/>
                      <a:pt x="5" y="42"/>
                      <a:pt x="19" y="51"/>
                    </a:cubicBezTo>
                    <a:close/>
                  </a:path>
                </a:pathLst>
              </a:custGeom>
              <a:solidFill>
                <a:srgbClr val="784E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17"/>
              <p:cNvSpPr/>
              <p:nvPr/>
            </p:nvSpPr>
            <p:spPr>
              <a:xfrm>
                <a:off x="5339" y="3395"/>
                <a:ext cx="54" cy="141"/>
              </a:xfrm>
              <a:custGeom>
                <a:avLst/>
                <a:gdLst/>
                <a:ahLst/>
                <a:cxnLst/>
                <a:rect l="l" t="t" r="r" b="b"/>
                <a:pathLst>
                  <a:path w="23" h="60" extrusionOk="0">
                    <a:moveTo>
                      <a:pt x="23" y="17"/>
                    </a:moveTo>
                    <a:cubicBezTo>
                      <a:pt x="23" y="17"/>
                      <a:pt x="9" y="42"/>
                      <a:pt x="14" y="60"/>
                    </a:cubicBezTo>
                    <a:cubicBezTo>
                      <a:pt x="3" y="46"/>
                      <a:pt x="0" y="26"/>
                      <a:pt x="0" y="26"/>
                    </a:cubicBezTo>
                    <a:cubicBezTo>
                      <a:pt x="8" y="0"/>
                      <a:pt x="8" y="0"/>
                      <a:pt x="8" y="0"/>
                    </a:cubicBezTo>
                    <a:lnTo>
                      <a:pt x="23" y="17"/>
                    </a:lnTo>
                    <a:close/>
                  </a:path>
                </a:pathLst>
              </a:custGeom>
              <a:solidFill>
                <a:srgbClr val="784E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 name="Google Shape;370;p17"/>
              <p:cNvSpPr/>
              <p:nvPr/>
            </p:nvSpPr>
            <p:spPr>
              <a:xfrm>
                <a:off x="5575" y="3395"/>
                <a:ext cx="71" cy="113"/>
              </a:xfrm>
              <a:custGeom>
                <a:avLst/>
                <a:gdLst/>
                <a:ahLst/>
                <a:cxnLst/>
                <a:rect l="l" t="t" r="r" b="b"/>
                <a:pathLst>
                  <a:path w="30" h="48" extrusionOk="0">
                    <a:moveTo>
                      <a:pt x="0" y="17"/>
                    </a:moveTo>
                    <a:cubicBezTo>
                      <a:pt x="0" y="17"/>
                      <a:pt x="16" y="23"/>
                      <a:pt x="14" y="48"/>
                    </a:cubicBezTo>
                    <a:cubicBezTo>
                      <a:pt x="30" y="30"/>
                      <a:pt x="22" y="9"/>
                      <a:pt x="22" y="9"/>
                    </a:cubicBezTo>
                    <a:cubicBezTo>
                      <a:pt x="15" y="0"/>
                      <a:pt x="15" y="0"/>
                      <a:pt x="15" y="0"/>
                    </a:cubicBezTo>
                    <a:lnTo>
                      <a:pt x="0" y="17"/>
                    </a:lnTo>
                    <a:close/>
                  </a:path>
                </a:pathLst>
              </a:custGeom>
              <a:solidFill>
                <a:srgbClr val="784E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17"/>
              <p:cNvSpPr/>
              <p:nvPr/>
            </p:nvSpPr>
            <p:spPr>
              <a:xfrm>
                <a:off x="5056" y="3758"/>
                <a:ext cx="385" cy="394"/>
              </a:xfrm>
              <a:custGeom>
                <a:avLst/>
                <a:gdLst/>
                <a:ahLst/>
                <a:cxnLst/>
                <a:rect l="l" t="t" r="r" b="b"/>
                <a:pathLst>
                  <a:path w="163" h="167" extrusionOk="0">
                    <a:moveTo>
                      <a:pt x="98" y="0"/>
                    </a:moveTo>
                    <a:cubicBezTo>
                      <a:pt x="98" y="0"/>
                      <a:pt x="0" y="147"/>
                      <a:pt x="46" y="167"/>
                    </a:cubicBezTo>
                    <a:cubicBezTo>
                      <a:pt x="115" y="167"/>
                      <a:pt x="163" y="167"/>
                      <a:pt x="163" y="167"/>
                    </a:cubicBezTo>
                    <a:cubicBezTo>
                      <a:pt x="162" y="145"/>
                      <a:pt x="162" y="145"/>
                      <a:pt x="162" y="145"/>
                    </a:cubicBezTo>
                    <a:cubicBezTo>
                      <a:pt x="162" y="145"/>
                      <a:pt x="84" y="143"/>
                      <a:pt x="76" y="131"/>
                    </a:cubicBezTo>
                    <a:cubicBezTo>
                      <a:pt x="69" y="119"/>
                      <a:pt x="101" y="90"/>
                      <a:pt x="101" y="9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17"/>
              <p:cNvSpPr/>
              <p:nvPr/>
            </p:nvSpPr>
            <p:spPr>
              <a:xfrm>
                <a:off x="5462" y="3767"/>
                <a:ext cx="384" cy="385"/>
              </a:xfrm>
              <a:custGeom>
                <a:avLst/>
                <a:gdLst/>
                <a:ahLst/>
                <a:cxnLst/>
                <a:rect l="l" t="t" r="r" b="b"/>
                <a:pathLst>
                  <a:path w="163" h="163" extrusionOk="0">
                    <a:moveTo>
                      <a:pt x="86" y="0"/>
                    </a:moveTo>
                    <a:cubicBezTo>
                      <a:pt x="86" y="0"/>
                      <a:pt x="163" y="143"/>
                      <a:pt x="117" y="163"/>
                    </a:cubicBezTo>
                    <a:cubicBezTo>
                      <a:pt x="48" y="163"/>
                      <a:pt x="0" y="163"/>
                      <a:pt x="0" y="163"/>
                    </a:cubicBezTo>
                    <a:cubicBezTo>
                      <a:pt x="7" y="141"/>
                      <a:pt x="7" y="141"/>
                      <a:pt x="7" y="141"/>
                    </a:cubicBezTo>
                    <a:cubicBezTo>
                      <a:pt x="7" y="141"/>
                      <a:pt x="83" y="141"/>
                      <a:pt x="90" y="129"/>
                    </a:cubicBezTo>
                    <a:cubicBezTo>
                      <a:pt x="98" y="117"/>
                      <a:pt x="78" y="92"/>
                      <a:pt x="78" y="92"/>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 name="Google Shape;373;p17"/>
              <p:cNvSpPr/>
              <p:nvPr/>
            </p:nvSpPr>
            <p:spPr>
              <a:xfrm>
                <a:off x="5436" y="4079"/>
                <a:ext cx="80" cy="78"/>
              </a:xfrm>
              <a:custGeom>
                <a:avLst/>
                <a:gdLst/>
                <a:ahLst/>
                <a:cxnLst/>
                <a:rect l="l" t="t" r="r" b="b"/>
                <a:pathLst>
                  <a:path w="34" h="33" extrusionOk="0">
                    <a:moveTo>
                      <a:pt x="0" y="30"/>
                    </a:moveTo>
                    <a:cubicBezTo>
                      <a:pt x="0" y="30"/>
                      <a:pt x="27" y="33"/>
                      <a:pt x="30" y="27"/>
                    </a:cubicBezTo>
                    <a:cubicBezTo>
                      <a:pt x="32" y="26"/>
                      <a:pt x="29" y="25"/>
                      <a:pt x="27" y="24"/>
                    </a:cubicBezTo>
                    <a:cubicBezTo>
                      <a:pt x="31" y="23"/>
                      <a:pt x="32" y="23"/>
                      <a:pt x="32" y="21"/>
                    </a:cubicBezTo>
                    <a:cubicBezTo>
                      <a:pt x="32" y="19"/>
                      <a:pt x="27" y="19"/>
                      <a:pt x="27" y="19"/>
                    </a:cubicBezTo>
                    <a:cubicBezTo>
                      <a:pt x="27" y="19"/>
                      <a:pt x="34" y="18"/>
                      <a:pt x="34" y="15"/>
                    </a:cubicBezTo>
                    <a:cubicBezTo>
                      <a:pt x="34" y="12"/>
                      <a:pt x="28" y="13"/>
                      <a:pt x="28" y="13"/>
                    </a:cubicBezTo>
                    <a:cubicBezTo>
                      <a:pt x="28" y="13"/>
                      <a:pt x="34" y="13"/>
                      <a:pt x="34" y="10"/>
                    </a:cubicBezTo>
                    <a:cubicBezTo>
                      <a:pt x="34" y="7"/>
                      <a:pt x="31" y="7"/>
                      <a:pt x="29" y="7"/>
                    </a:cubicBezTo>
                    <a:cubicBezTo>
                      <a:pt x="27" y="7"/>
                      <a:pt x="14" y="9"/>
                      <a:pt x="14" y="9"/>
                    </a:cubicBezTo>
                    <a:cubicBezTo>
                      <a:pt x="14" y="9"/>
                      <a:pt x="21" y="6"/>
                      <a:pt x="25" y="5"/>
                    </a:cubicBezTo>
                    <a:cubicBezTo>
                      <a:pt x="29" y="5"/>
                      <a:pt x="29" y="0"/>
                      <a:pt x="21" y="1"/>
                    </a:cubicBezTo>
                    <a:cubicBezTo>
                      <a:pt x="13" y="2"/>
                      <a:pt x="1" y="9"/>
                      <a:pt x="1" y="9"/>
                    </a:cubicBezTo>
                    <a:lnTo>
                      <a:pt x="0" y="30"/>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 name="Google Shape;374;p17"/>
              <p:cNvSpPr/>
              <p:nvPr/>
            </p:nvSpPr>
            <p:spPr>
              <a:xfrm>
                <a:off x="6692" y="4704"/>
                <a:ext cx="66" cy="463"/>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 name="Google Shape;375;p17"/>
              <p:cNvSpPr/>
              <p:nvPr/>
            </p:nvSpPr>
            <p:spPr>
              <a:xfrm>
                <a:off x="6464" y="5167"/>
                <a:ext cx="268" cy="96"/>
              </a:xfrm>
              <a:custGeom>
                <a:avLst/>
                <a:gdLst/>
                <a:ahLst/>
                <a:cxnLst/>
                <a:rect l="l" t="t" r="r" b="b"/>
                <a:pathLst>
                  <a:path w="268" h="96" extrusionOk="0">
                    <a:moveTo>
                      <a:pt x="28" y="96"/>
                    </a:moveTo>
                    <a:lnTo>
                      <a:pt x="0" y="96"/>
                    </a:lnTo>
                    <a:lnTo>
                      <a:pt x="228" y="0"/>
                    </a:lnTo>
                    <a:lnTo>
                      <a:pt x="268" y="49"/>
                    </a:lnTo>
                    <a:lnTo>
                      <a:pt x="28" y="96"/>
                    </a:lnTo>
                    <a:close/>
                  </a:path>
                </a:pathLst>
              </a:cu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 name="Google Shape;376;p17"/>
              <p:cNvSpPr/>
              <p:nvPr/>
            </p:nvSpPr>
            <p:spPr>
              <a:xfrm>
                <a:off x="6718" y="5167"/>
                <a:ext cx="267" cy="96"/>
              </a:xfrm>
              <a:custGeom>
                <a:avLst/>
                <a:gdLst/>
                <a:ahLst/>
                <a:cxnLst/>
                <a:rect l="l" t="t" r="r" b="b"/>
                <a:pathLst>
                  <a:path w="267" h="96" extrusionOk="0">
                    <a:moveTo>
                      <a:pt x="226" y="96"/>
                    </a:moveTo>
                    <a:lnTo>
                      <a:pt x="267" y="96"/>
                    </a:lnTo>
                    <a:lnTo>
                      <a:pt x="40" y="0"/>
                    </a:lnTo>
                    <a:lnTo>
                      <a:pt x="0" y="49"/>
                    </a:lnTo>
                    <a:lnTo>
                      <a:pt x="226" y="96"/>
                    </a:lnTo>
                    <a:close/>
                  </a:path>
                </a:pathLst>
              </a:cu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17"/>
              <p:cNvSpPr/>
              <p:nvPr/>
            </p:nvSpPr>
            <p:spPr>
              <a:xfrm>
                <a:off x="6692" y="5167"/>
                <a:ext cx="66" cy="42"/>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17"/>
              <p:cNvSpPr/>
              <p:nvPr/>
            </p:nvSpPr>
            <p:spPr>
              <a:xfrm>
                <a:off x="6697" y="5155"/>
                <a:ext cx="54" cy="139"/>
              </a:xfrm>
              <a:custGeom>
                <a:avLst/>
                <a:gdLst/>
                <a:ahLst/>
                <a:cxnLst/>
                <a:rect l="l" t="t" r="r" b="b"/>
                <a:pathLst>
                  <a:path w="54" h="139" extrusionOk="0">
                    <a:moveTo>
                      <a:pt x="42" y="139"/>
                    </a:moveTo>
                    <a:lnTo>
                      <a:pt x="14" y="139"/>
                    </a:lnTo>
                    <a:lnTo>
                      <a:pt x="0" y="0"/>
                    </a:lnTo>
                    <a:lnTo>
                      <a:pt x="54" y="0"/>
                    </a:lnTo>
                    <a:lnTo>
                      <a:pt x="42" y="139"/>
                    </a:lnTo>
                    <a:close/>
                  </a:path>
                </a:pathLst>
              </a:cu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379;p17"/>
              <p:cNvSpPr/>
              <p:nvPr/>
            </p:nvSpPr>
            <p:spPr>
              <a:xfrm>
                <a:off x="6464" y="5263"/>
                <a:ext cx="28" cy="31"/>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0" name="Google Shape;380;p17"/>
              <p:cNvSpPr/>
              <p:nvPr/>
            </p:nvSpPr>
            <p:spPr>
              <a:xfrm>
                <a:off x="6956" y="5263"/>
                <a:ext cx="29" cy="31"/>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 name="Google Shape;381;p17"/>
              <p:cNvSpPr/>
              <p:nvPr/>
            </p:nvSpPr>
            <p:spPr>
              <a:xfrm>
                <a:off x="6482" y="4659"/>
                <a:ext cx="486" cy="78"/>
              </a:xfrm>
              <a:prstGeom prst="rect">
                <a:avLst/>
              </a:prstGeom>
              <a:solidFill>
                <a:srgbClr val="2732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382;p17"/>
              <p:cNvSpPr/>
              <p:nvPr/>
            </p:nvSpPr>
            <p:spPr>
              <a:xfrm>
                <a:off x="6482" y="4659"/>
                <a:ext cx="486" cy="78"/>
              </a:xfrm>
              <a:custGeom>
                <a:avLst/>
                <a:gdLst/>
                <a:ahLst/>
                <a:cxnLst/>
                <a:rect l="l" t="t" r="r" b="b"/>
                <a:pathLst>
                  <a:path w="486" h="78" extrusionOk="0">
                    <a:moveTo>
                      <a:pt x="0" y="78"/>
                    </a:moveTo>
                    <a:lnTo>
                      <a:pt x="486" y="78"/>
                    </a:lnTo>
                    <a:lnTo>
                      <a:pt x="486"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7"/>
              <p:cNvSpPr/>
              <p:nvPr/>
            </p:nvSpPr>
            <p:spPr>
              <a:xfrm>
                <a:off x="6482" y="4704"/>
                <a:ext cx="486" cy="33"/>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7"/>
              <p:cNvSpPr/>
              <p:nvPr/>
            </p:nvSpPr>
            <p:spPr>
              <a:xfrm>
                <a:off x="6482" y="4704"/>
                <a:ext cx="486" cy="33"/>
              </a:xfrm>
              <a:custGeom>
                <a:avLst/>
                <a:gdLst/>
                <a:ahLst/>
                <a:cxnLst/>
                <a:rect l="l" t="t" r="r" b="b"/>
                <a:pathLst>
                  <a:path w="486" h="33" extrusionOk="0">
                    <a:moveTo>
                      <a:pt x="0" y="33"/>
                    </a:moveTo>
                    <a:lnTo>
                      <a:pt x="486" y="33"/>
                    </a:lnTo>
                    <a:lnTo>
                      <a:pt x="486"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17"/>
              <p:cNvSpPr/>
              <p:nvPr/>
            </p:nvSpPr>
            <p:spPr>
              <a:xfrm>
                <a:off x="6482" y="3961"/>
                <a:ext cx="486" cy="698"/>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17"/>
              <p:cNvSpPr/>
              <p:nvPr/>
            </p:nvSpPr>
            <p:spPr>
              <a:xfrm>
                <a:off x="6482" y="3961"/>
                <a:ext cx="486" cy="698"/>
              </a:xfrm>
              <a:custGeom>
                <a:avLst/>
                <a:gdLst/>
                <a:ahLst/>
                <a:cxnLst/>
                <a:rect l="l" t="t" r="r" b="b"/>
                <a:pathLst>
                  <a:path w="486" h="698" extrusionOk="0">
                    <a:moveTo>
                      <a:pt x="0" y="698"/>
                    </a:moveTo>
                    <a:lnTo>
                      <a:pt x="486" y="698"/>
                    </a:lnTo>
                    <a:lnTo>
                      <a:pt x="486"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17"/>
              <p:cNvSpPr/>
              <p:nvPr/>
            </p:nvSpPr>
            <p:spPr>
              <a:xfrm>
                <a:off x="6638" y="4737"/>
                <a:ext cx="172" cy="36"/>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17"/>
              <p:cNvSpPr/>
              <p:nvPr/>
            </p:nvSpPr>
            <p:spPr>
              <a:xfrm>
                <a:off x="6457" y="5275"/>
                <a:ext cx="37" cy="38"/>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17"/>
              <p:cNvSpPr/>
              <p:nvPr/>
            </p:nvSpPr>
            <p:spPr>
              <a:xfrm>
                <a:off x="6704" y="5275"/>
                <a:ext cx="38" cy="38"/>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17"/>
              <p:cNvSpPr/>
              <p:nvPr/>
            </p:nvSpPr>
            <p:spPr>
              <a:xfrm>
                <a:off x="6952" y="5275"/>
                <a:ext cx="37" cy="38"/>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17"/>
              <p:cNvSpPr/>
              <p:nvPr/>
            </p:nvSpPr>
            <p:spPr>
              <a:xfrm>
                <a:off x="6440" y="4386"/>
                <a:ext cx="512" cy="273"/>
              </a:xfrm>
              <a:custGeom>
                <a:avLst/>
                <a:gdLst/>
                <a:ahLst/>
                <a:cxnLst/>
                <a:rect l="l" t="t" r="r" b="b"/>
                <a:pathLst>
                  <a:path w="217" h="116" extrusionOk="0">
                    <a:moveTo>
                      <a:pt x="52" y="0"/>
                    </a:moveTo>
                    <a:cubicBezTo>
                      <a:pt x="52" y="0"/>
                      <a:pt x="0" y="52"/>
                      <a:pt x="52" y="116"/>
                    </a:cubicBezTo>
                    <a:cubicBezTo>
                      <a:pt x="118" y="116"/>
                      <a:pt x="196" y="116"/>
                      <a:pt x="196" y="116"/>
                    </a:cubicBezTo>
                    <a:cubicBezTo>
                      <a:pt x="196" y="116"/>
                      <a:pt x="217" y="94"/>
                      <a:pt x="216" y="58"/>
                    </a:cubicBezTo>
                    <a:cubicBezTo>
                      <a:pt x="216" y="29"/>
                      <a:pt x="192" y="0"/>
                      <a:pt x="192" y="0"/>
                    </a:cubicBezTo>
                    <a:lnTo>
                      <a:pt x="52" y="0"/>
                    </a:lnTo>
                    <a:close/>
                  </a:path>
                </a:pathLst>
              </a:custGeom>
              <a:solidFill>
                <a:srgbClr val="323F4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 name="Google Shape;392;p17"/>
              <p:cNvSpPr/>
              <p:nvPr/>
            </p:nvSpPr>
            <p:spPr>
              <a:xfrm>
                <a:off x="6520" y="4435"/>
                <a:ext cx="212" cy="833"/>
              </a:xfrm>
              <a:custGeom>
                <a:avLst/>
                <a:gdLst/>
                <a:ahLst/>
                <a:cxnLst/>
                <a:rect l="l" t="t" r="r" b="b"/>
                <a:pathLst>
                  <a:path w="90" h="353" extrusionOk="0">
                    <a:moveTo>
                      <a:pt x="62" y="353"/>
                    </a:moveTo>
                    <a:cubicBezTo>
                      <a:pt x="62" y="353"/>
                      <a:pt x="90" y="51"/>
                      <a:pt x="90" y="48"/>
                    </a:cubicBezTo>
                    <a:cubicBezTo>
                      <a:pt x="90" y="46"/>
                      <a:pt x="86" y="0"/>
                      <a:pt x="48" y="0"/>
                    </a:cubicBezTo>
                    <a:cubicBezTo>
                      <a:pt x="10" y="0"/>
                      <a:pt x="0" y="26"/>
                      <a:pt x="0" y="54"/>
                    </a:cubicBezTo>
                    <a:cubicBezTo>
                      <a:pt x="0" y="82"/>
                      <a:pt x="14" y="353"/>
                      <a:pt x="14" y="353"/>
                    </a:cubicBezTo>
                    <a:lnTo>
                      <a:pt x="62" y="35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 name="Google Shape;393;p17"/>
              <p:cNvSpPr/>
              <p:nvPr/>
            </p:nvSpPr>
            <p:spPr>
              <a:xfrm>
                <a:off x="6744" y="4435"/>
                <a:ext cx="212" cy="833"/>
              </a:xfrm>
              <a:custGeom>
                <a:avLst/>
                <a:gdLst/>
                <a:ahLst/>
                <a:cxnLst/>
                <a:rect l="l" t="t" r="r" b="b"/>
                <a:pathLst>
                  <a:path w="90" h="353" extrusionOk="0">
                    <a:moveTo>
                      <a:pt x="63" y="353"/>
                    </a:moveTo>
                    <a:cubicBezTo>
                      <a:pt x="63" y="353"/>
                      <a:pt x="90" y="51"/>
                      <a:pt x="90" y="48"/>
                    </a:cubicBezTo>
                    <a:cubicBezTo>
                      <a:pt x="90" y="46"/>
                      <a:pt x="86" y="0"/>
                      <a:pt x="49" y="0"/>
                    </a:cubicBezTo>
                    <a:cubicBezTo>
                      <a:pt x="11" y="0"/>
                      <a:pt x="0" y="26"/>
                      <a:pt x="0" y="54"/>
                    </a:cubicBezTo>
                    <a:cubicBezTo>
                      <a:pt x="0" y="82"/>
                      <a:pt x="14" y="353"/>
                      <a:pt x="14" y="353"/>
                    </a:cubicBezTo>
                    <a:lnTo>
                      <a:pt x="63" y="35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 name="Google Shape;394;p17"/>
              <p:cNvSpPr/>
              <p:nvPr/>
            </p:nvSpPr>
            <p:spPr>
              <a:xfrm>
                <a:off x="6763" y="5235"/>
                <a:ext cx="170" cy="111"/>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17"/>
              <p:cNvSpPr/>
              <p:nvPr/>
            </p:nvSpPr>
            <p:spPr>
              <a:xfrm>
                <a:off x="6518" y="5235"/>
                <a:ext cx="170" cy="111"/>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 name="Google Shape;396;p17"/>
              <p:cNvSpPr/>
              <p:nvPr/>
            </p:nvSpPr>
            <p:spPr>
              <a:xfrm>
                <a:off x="6560" y="4244"/>
                <a:ext cx="342" cy="142"/>
              </a:xfrm>
              <a:custGeom>
                <a:avLst/>
                <a:gdLst/>
                <a:ahLst/>
                <a:cxnLst/>
                <a:rect l="l" t="t" r="r" b="b"/>
                <a:pathLst>
                  <a:path w="342" h="142" extrusionOk="0">
                    <a:moveTo>
                      <a:pt x="0" y="0"/>
                    </a:moveTo>
                    <a:lnTo>
                      <a:pt x="3" y="142"/>
                    </a:lnTo>
                    <a:lnTo>
                      <a:pt x="333" y="142"/>
                    </a:lnTo>
                    <a:lnTo>
                      <a:pt x="342"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17"/>
              <p:cNvSpPr/>
              <p:nvPr/>
            </p:nvSpPr>
            <p:spPr>
              <a:xfrm>
                <a:off x="6704" y="3501"/>
                <a:ext cx="90" cy="399"/>
              </a:xfrm>
              <a:custGeom>
                <a:avLst/>
                <a:gdLst/>
                <a:ahLst/>
                <a:cxnLst/>
                <a:rect l="l" t="t" r="r" b="b"/>
                <a:pathLst>
                  <a:path w="90" h="399" extrusionOk="0">
                    <a:moveTo>
                      <a:pt x="0" y="358"/>
                    </a:moveTo>
                    <a:lnTo>
                      <a:pt x="0" y="144"/>
                    </a:lnTo>
                    <a:lnTo>
                      <a:pt x="90" y="0"/>
                    </a:lnTo>
                    <a:lnTo>
                      <a:pt x="90" y="399"/>
                    </a:lnTo>
                    <a:lnTo>
                      <a:pt x="0" y="358"/>
                    </a:lnTo>
                    <a:close/>
                  </a:path>
                </a:pathLst>
              </a:custGeom>
              <a:solidFill>
                <a:srgbClr val="F9B4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17"/>
              <p:cNvSpPr/>
              <p:nvPr/>
            </p:nvSpPr>
            <p:spPr>
              <a:xfrm>
                <a:off x="6704" y="3501"/>
                <a:ext cx="90" cy="399"/>
              </a:xfrm>
              <a:custGeom>
                <a:avLst/>
                <a:gdLst/>
                <a:ahLst/>
                <a:cxnLst/>
                <a:rect l="l" t="t" r="r" b="b"/>
                <a:pathLst>
                  <a:path w="90" h="399" extrusionOk="0">
                    <a:moveTo>
                      <a:pt x="0" y="358"/>
                    </a:moveTo>
                    <a:lnTo>
                      <a:pt x="0" y="144"/>
                    </a:lnTo>
                    <a:lnTo>
                      <a:pt x="90" y="0"/>
                    </a:lnTo>
                    <a:lnTo>
                      <a:pt x="90" y="399"/>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17"/>
              <p:cNvSpPr/>
              <p:nvPr/>
            </p:nvSpPr>
            <p:spPr>
              <a:xfrm>
                <a:off x="6622" y="3381"/>
                <a:ext cx="259" cy="342"/>
              </a:xfrm>
              <a:custGeom>
                <a:avLst/>
                <a:gdLst/>
                <a:ahLst/>
                <a:cxnLst/>
                <a:rect l="l" t="t" r="r" b="b"/>
                <a:pathLst>
                  <a:path w="110" h="145" extrusionOk="0">
                    <a:moveTo>
                      <a:pt x="110" y="90"/>
                    </a:moveTo>
                    <a:cubicBezTo>
                      <a:pt x="110" y="121"/>
                      <a:pt x="85" y="145"/>
                      <a:pt x="55" y="145"/>
                    </a:cubicBezTo>
                    <a:cubicBezTo>
                      <a:pt x="55" y="145"/>
                      <a:pt x="55" y="145"/>
                      <a:pt x="55" y="145"/>
                    </a:cubicBezTo>
                    <a:cubicBezTo>
                      <a:pt x="24" y="145"/>
                      <a:pt x="0" y="121"/>
                      <a:pt x="0" y="90"/>
                    </a:cubicBezTo>
                    <a:cubicBezTo>
                      <a:pt x="0" y="55"/>
                      <a:pt x="0" y="55"/>
                      <a:pt x="0" y="55"/>
                    </a:cubicBezTo>
                    <a:cubicBezTo>
                      <a:pt x="0" y="24"/>
                      <a:pt x="24" y="0"/>
                      <a:pt x="55" y="0"/>
                    </a:cubicBezTo>
                    <a:cubicBezTo>
                      <a:pt x="55" y="0"/>
                      <a:pt x="55" y="0"/>
                      <a:pt x="55" y="0"/>
                    </a:cubicBezTo>
                    <a:cubicBezTo>
                      <a:pt x="85" y="0"/>
                      <a:pt x="110" y="24"/>
                      <a:pt x="110" y="55"/>
                    </a:cubicBezTo>
                    <a:lnTo>
                      <a:pt x="110" y="90"/>
                    </a:lnTo>
                    <a:close/>
                  </a:path>
                </a:pathLst>
              </a:custGeom>
              <a:solidFill>
                <a:srgbClr val="F9B4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17"/>
              <p:cNvSpPr/>
              <p:nvPr/>
            </p:nvSpPr>
            <p:spPr>
              <a:xfrm>
                <a:off x="6551" y="3739"/>
                <a:ext cx="377" cy="413"/>
              </a:xfrm>
              <a:custGeom>
                <a:avLst/>
                <a:gdLst/>
                <a:ahLst/>
                <a:cxnLst/>
                <a:rect l="l" t="t" r="r" b="b"/>
                <a:pathLst>
                  <a:path w="160" h="175" extrusionOk="0">
                    <a:moveTo>
                      <a:pt x="5" y="175"/>
                    </a:moveTo>
                    <a:cubicBezTo>
                      <a:pt x="0" y="8"/>
                      <a:pt x="0" y="8"/>
                      <a:pt x="0" y="8"/>
                    </a:cubicBezTo>
                    <a:cubicBezTo>
                      <a:pt x="0" y="8"/>
                      <a:pt x="20" y="1"/>
                      <a:pt x="65" y="0"/>
                    </a:cubicBezTo>
                    <a:cubicBezTo>
                      <a:pt x="85" y="28"/>
                      <a:pt x="85" y="28"/>
                      <a:pt x="85" y="28"/>
                    </a:cubicBezTo>
                    <a:cubicBezTo>
                      <a:pt x="102" y="0"/>
                      <a:pt x="102" y="0"/>
                      <a:pt x="102" y="0"/>
                    </a:cubicBezTo>
                    <a:cubicBezTo>
                      <a:pt x="124" y="1"/>
                      <a:pt x="160" y="12"/>
                      <a:pt x="160" y="12"/>
                    </a:cubicBezTo>
                    <a:cubicBezTo>
                      <a:pt x="145" y="175"/>
                      <a:pt x="145" y="175"/>
                      <a:pt x="145" y="175"/>
                    </a:cubicBezTo>
                    <a:lnTo>
                      <a:pt x="5" y="17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17"/>
              <p:cNvSpPr/>
              <p:nvPr/>
            </p:nvSpPr>
            <p:spPr>
              <a:xfrm>
                <a:off x="6603" y="3395"/>
                <a:ext cx="54" cy="141"/>
              </a:xfrm>
              <a:custGeom>
                <a:avLst/>
                <a:gdLst/>
                <a:ahLst/>
                <a:cxnLst/>
                <a:rect l="l" t="t" r="r" b="b"/>
                <a:pathLst>
                  <a:path w="23" h="60" extrusionOk="0">
                    <a:moveTo>
                      <a:pt x="23" y="17"/>
                    </a:moveTo>
                    <a:cubicBezTo>
                      <a:pt x="23" y="17"/>
                      <a:pt x="9" y="42"/>
                      <a:pt x="14" y="60"/>
                    </a:cubicBezTo>
                    <a:cubicBezTo>
                      <a:pt x="3" y="46"/>
                      <a:pt x="0" y="26"/>
                      <a:pt x="0" y="26"/>
                    </a:cubicBezTo>
                    <a:cubicBezTo>
                      <a:pt x="8" y="0"/>
                      <a:pt x="8" y="0"/>
                      <a:pt x="8" y="0"/>
                    </a:cubicBezTo>
                    <a:lnTo>
                      <a:pt x="23" y="17"/>
                    </a:lnTo>
                    <a:close/>
                  </a:path>
                </a:pathLst>
              </a:custGeom>
              <a:solidFill>
                <a:srgbClr val="784E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17"/>
              <p:cNvSpPr/>
              <p:nvPr/>
            </p:nvSpPr>
            <p:spPr>
              <a:xfrm>
                <a:off x="6838" y="3395"/>
                <a:ext cx="71" cy="113"/>
              </a:xfrm>
              <a:custGeom>
                <a:avLst/>
                <a:gdLst/>
                <a:ahLst/>
                <a:cxnLst/>
                <a:rect l="l" t="t" r="r" b="b"/>
                <a:pathLst>
                  <a:path w="30" h="48" extrusionOk="0">
                    <a:moveTo>
                      <a:pt x="0" y="17"/>
                    </a:moveTo>
                    <a:cubicBezTo>
                      <a:pt x="0" y="17"/>
                      <a:pt x="16" y="23"/>
                      <a:pt x="14" y="48"/>
                    </a:cubicBezTo>
                    <a:cubicBezTo>
                      <a:pt x="30" y="30"/>
                      <a:pt x="22" y="9"/>
                      <a:pt x="22" y="9"/>
                    </a:cubicBezTo>
                    <a:cubicBezTo>
                      <a:pt x="15" y="0"/>
                      <a:pt x="15" y="0"/>
                      <a:pt x="15" y="0"/>
                    </a:cubicBezTo>
                    <a:lnTo>
                      <a:pt x="0" y="17"/>
                    </a:lnTo>
                    <a:close/>
                  </a:path>
                </a:pathLst>
              </a:custGeom>
              <a:solidFill>
                <a:srgbClr val="784E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17"/>
              <p:cNvSpPr/>
              <p:nvPr/>
            </p:nvSpPr>
            <p:spPr>
              <a:xfrm>
                <a:off x="6320" y="3758"/>
                <a:ext cx="384" cy="394"/>
              </a:xfrm>
              <a:custGeom>
                <a:avLst/>
                <a:gdLst/>
                <a:ahLst/>
                <a:cxnLst/>
                <a:rect l="l" t="t" r="r" b="b"/>
                <a:pathLst>
                  <a:path w="163" h="167" extrusionOk="0">
                    <a:moveTo>
                      <a:pt x="98" y="0"/>
                    </a:moveTo>
                    <a:cubicBezTo>
                      <a:pt x="98" y="0"/>
                      <a:pt x="0" y="147"/>
                      <a:pt x="46" y="167"/>
                    </a:cubicBezTo>
                    <a:cubicBezTo>
                      <a:pt x="115" y="167"/>
                      <a:pt x="163" y="167"/>
                      <a:pt x="163" y="167"/>
                    </a:cubicBezTo>
                    <a:cubicBezTo>
                      <a:pt x="162" y="145"/>
                      <a:pt x="162" y="145"/>
                      <a:pt x="162" y="145"/>
                    </a:cubicBezTo>
                    <a:cubicBezTo>
                      <a:pt x="162" y="145"/>
                      <a:pt x="84" y="143"/>
                      <a:pt x="76" y="131"/>
                    </a:cubicBezTo>
                    <a:cubicBezTo>
                      <a:pt x="69" y="119"/>
                      <a:pt x="101" y="90"/>
                      <a:pt x="101" y="90"/>
                    </a:cubicBezTo>
                  </a:path>
                </a:pathLst>
              </a:custGeom>
              <a:solidFill>
                <a:srgbClr val="BCB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17"/>
              <p:cNvSpPr/>
              <p:nvPr/>
            </p:nvSpPr>
            <p:spPr>
              <a:xfrm>
                <a:off x="6725" y="3767"/>
                <a:ext cx="384" cy="385"/>
              </a:xfrm>
              <a:custGeom>
                <a:avLst/>
                <a:gdLst/>
                <a:ahLst/>
                <a:cxnLst/>
                <a:rect l="l" t="t" r="r" b="b"/>
                <a:pathLst>
                  <a:path w="163" h="163" extrusionOk="0">
                    <a:moveTo>
                      <a:pt x="86" y="0"/>
                    </a:moveTo>
                    <a:cubicBezTo>
                      <a:pt x="86" y="0"/>
                      <a:pt x="163" y="143"/>
                      <a:pt x="117" y="163"/>
                    </a:cubicBezTo>
                    <a:cubicBezTo>
                      <a:pt x="48" y="163"/>
                      <a:pt x="0" y="163"/>
                      <a:pt x="0" y="163"/>
                    </a:cubicBezTo>
                    <a:cubicBezTo>
                      <a:pt x="7" y="141"/>
                      <a:pt x="7" y="141"/>
                      <a:pt x="7" y="141"/>
                    </a:cubicBezTo>
                    <a:cubicBezTo>
                      <a:pt x="7" y="141"/>
                      <a:pt x="83" y="141"/>
                      <a:pt x="90" y="129"/>
                    </a:cubicBezTo>
                    <a:cubicBezTo>
                      <a:pt x="98" y="117"/>
                      <a:pt x="78" y="92"/>
                      <a:pt x="78" y="92"/>
                    </a:cubicBezTo>
                  </a:path>
                </a:pathLst>
              </a:custGeom>
              <a:solidFill>
                <a:srgbClr val="BCB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17"/>
              <p:cNvSpPr/>
              <p:nvPr/>
            </p:nvSpPr>
            <p:spPr>
              <a:xfrm>
                <a:off x="6699" y="4079"/>
                <a:ext cx="80" cy="78"/>
              </a:xfrm>
              <a:custGeom>
                <a:avLst/>
                <a:gdLst/>
                <a:ahLst/>
                <a:cxnLst/>
                <a:rect l="l" t="t" r="r" b="b"/>
                <a:pathLst>
                  <a:path w="34" h="33" extrusionOk="0">
                    <a:moveTo>
                      <a:pt x="0" y="30"/>
                    </a:moveTo>
                    <a:cubicBezTo>
                      <a:pt x="0" y="30"/>
                      <a:pt x="27" y="33"/>
                      <a:pt x="30" y="27"/>
                    </a:cubicBezTo>
                    <a:cubicBezTo>
                      <a:pt x="32" y="26"/>
                      <a:pt x="29" y="25"/>
                      <a:pt x="27" y="24"/>
                    </a:cubicBezTo>
                    <a:cubicBezTo>
                      <a:pt x="31" y="23"/>
                      <a:pt x="32" y="23"/>
                      <a:pt x="32" y="21"/>
                    </a:cubicBezTo>
                    <a:cubicBezTo>
                      <a:pt x="32" y="19"/>
                      <a:pt x="27" y="19"/>
                      <a:pt x="27" y="19"/>
                    </a:cubicBezTo>
                    <a:cubicBezTo>
                      <a:pt x="27" y="19"/>
                      <a:pt x="34" y="18"/>
                      <a:pt x="34" y="15"/>
                    </a:cubicBezTo>
                    <a:cubicBezTo>
                      <a:pt x="34" y="12"/>
                      <a:pt x="28" y="13"/>
                      <a:pt x="28" y="13"/>
                    </a:cubicBezTo>
                    <a:cubicBezTo>
                      <a:pt x="28" y="13"/>
                      <a:pt x="34" y="13"/>
                      <a:pt x="34" y="10"/>
                    </a:cubicBezTo>
                    <a:cubicBezTo>
                      <a:pt x="34" y="7"/>
                      <a:pt x="31" y="7"/>
                      <a:pt x="29" y="7"/>
                    </a:cubicBezTo>
                    <a:cubicBezTo>
                      <a:pt x="27" y="7"/>
                      <a:pt x="14" y="9"/>
                      <a:pt x="14" y="9"/>
                    </a:cubicBezTo>
                    <a:cubicBezTo>
                      <a:pt x="14" y="9"/>
                      <a:pt x="21" y="6"/>
                      <a:pt x="25" y="5"/>
                    </a:cubicBezTo>
                    <a:cubicBezTo>
                      <a:pt x="29" y="5"/>
                      <a:pt x="29" y="0"/>
                      <a:pt x="21" y="1"/>
                    </a:cubicBezTo>
                    <a:cubicBezTo>
                      <a:pt x="13" y="2"/>
                      <a:pt x="1" y="9"/>
                      <a:pt x="1" y="9"/>
                    </a:cubicBezTo>
                    <a:lnTo>
                      <a:pt x="0" y="30"/>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17"/>
              <p:cNvSpPr/>
              <p:nvPr/>
            </p:nvSpPr>
            <p:spPr>
              <a:xfrm>
                <a:off x="6617" y="3385"/>
                <a:ext cx="259" cy="342"/>
              </a:xfrm>
              <a:custGeom>
                <a:avLst/>
                <a:gdLst/>
                <a:ahLst/>
                <a:cxnLst/>
                <a:rect l="l" t="t" r="r" b="b"/>
                <a:pathLst>
                  <a:path w="110" h="145" extrusionOk="0">
                    <a:moveTo>
                      <a:pt x="110" y="90"/>
                    </a:moveTo>
                    <a:cubicBezTo>
                      <a:pt x="110" y="121"/>
                      <a:pt x="85" y="145"/>
                      <a:pt x="55" y="145"/>
                    </a:cubicBezTo>
                    <a:cubicBezTo>
                      <a:pt x="55" y="145"/>
                      <a:pt x="55" y="145"/>
                      <a:pt x="55" y="145"/>
                    </a:cubicBezTo>
                    <a:cubicBezTo>
                      <a:pt x="24" y="145"/>
                      <a:pt x="0" y="121"/>
                      <a:pt x="0" y="90"/>
                    </a:cubicBezTo>
                    <a:cubicBezTo>
                      <a:pt x="0" y="55"/>
                      <a:pt x="0" y="55"/>
                      <a:pt x="0" y="55"/>
                    </a:cubicBezTo>
                    <a:cubicBezTo>
                      <a:pt x="0" y="25"/>
                      <a:pt x="24" y="0"/>
                      <a:pt x="55" y="0"/>
                    </a:cubicBezTo>
                    <a:cubicBezTo>
                      <a:pt x="55" y="0"/>
                      <a:pt x="55" y="0"/>
                      <a:pt x="55" y="0"/>
                    </a:cubicBezTo>
                    <a:cubicBezTo>
                      <a:pt x="85" y="0"/>
                      <a:pt x="110" y="25"/>
                      <a:pt x="110" y="55"/>
                    </a:cubicBezTo>
                    <a:lnTo>
                      <a:pt x="110" y="90"/>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17"/>
              <p:cNvSpPr/>
              <p:nvPr/>
            </p:nvSpPr>
            <p:spPr>
              <a:xfrm>
                <a:off x="6553" y="3307"/>
                <a:ext cx="295" cy="222"/>
              </a:xfrm>
              <a:custGeom>
                <a:avLst/>
                <a:gdLst/>
                <a:ahLst/>
                <a:cxnLst/>
                <a:rect l="l" t="t" r="r" b="b"/>
                <a:pathLst>
                  <a:path w="125" h="94" extrusionOk="0">
                    <a:moveTo>
                      <a:pt x="30" y="94"/>
                    </a:moveTo>
                    <a:cubicBezTo>
                      <a:pt x="30" y="94"/>
                      <a:pt x="125" y="94"/>
                      <a:pt x="124" y="47"/>
                    </a:cubicBezTo>
                    <a:cubicBezTo>
                      <a:pt x="123" y="0"/>
                      <a:pt x="70" y="3"/>
                      <a:pt x="44" y="22"/>
                    </a:cubicBezTo>
                    <a:cubicBezTo>
                      <a:pt x="17" y="41"/>
                      <a:pt x="0" y="90"/>
                      <a:pt x="30" y="94"/>
                    </a:cubicBezTo>
                    <a:close/>
                  </a:path>
                </a:pathLst>
              </a:custGeom>
              <a:solidFill>
                <a:srgbClr val="A250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p17"/>
              <p:cNvSpPr/>
              <p:nvPr/>
            </p:nvSpPr>
            <p:spPr>
              <a:xfrm>
                <a:off x="6808" y="3352"/>
                <a:ext cx="122" cy="187"/>
              </a:xfrm>
              <a:custGeom>
                <a:avLst/>
                <a:gdLst/>
                <a:ahLst/>
                <a:cxnLst/>
                <a:rect l="l" t="t" r="r" b="b"/>
                <a:pathLst>
                  <a:path w="52" h="79" extrusionOk="0">
                    <a:moveTo>
                      <a:pt x="0" y="44"/>
                    </a:moveTo>
                    <a:cubicBezTo>
                      <a:pt x="0" y="44"/>
                      <a:pt x="22" y="53"/>
                      <a:pt x="29" y="79"/>
                    </a:cubicBezTo>
                    <a:cubicBezTo>
                      <a:pt x="40" y="65"/>
                      <a:pt x="52" y="47"/>
                      <a:pt x="40" y="25"/>
                    </a:cubicBezTo>
                    <a:cubicBezTo>
                      <a:pt x="32" y="11"/>
                      <a:pt x="16" y="0"/>
                      <a:pt x="8" y="7"/>
                    </a:cubicBezTo>
                    <a:cubicBezTo>
                      <a:pt x="8" y="26"/>
                      <a:pt x="0" y="44"/>
                      <a:pt x="0" y="44"/>
                    </a:cubicBezTo>
                    <a:close/>
                  </a:path>
                </a:pathLst>
              </a:custGeom>
              <a:solidFill>
                <a:srgbClr val="A250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p17"/>
              <p:cNvSpPr/>
              <p:nvPr/>
            </p:nvSpPr>
            <p:spPr>
              <a:xfrm>
                <a:off x="7989" y="4704"/>
                <a:ext cx="63" cy="463"/>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17"/>
              <p:cNvSpPr/>
              <p:nvPr/>
            </p:nvSpPr>
            <p:spPr>
              <a:xfrm>
                <a:off x="7760" y="5167"/>
                <a:ext cx="269" cy="96"/>
              </a:xfrm>
              <a:custGeom>
                <a:avLst/>
                <a:gdLst/>
                <a:ahLst/>
                <a:cxnLst/>
                <a:rect l="l" t="t" r="r" b="b"/>
                <a:pathLst>
                  <a:path w="269" h="96" extrusionOk="0">
                    <a:moveTo>
                      <a:pt x="28" y="96"/>
                    </a:moveTo>
                    <a:lnTo>
                      <a:pt x="0" y="96"/>
                    </a:lnTo>
                    <a:lnTo>
                      <a:pt x="229" y="0"/>
                    </a:lnTo>
                    <a:lnTo>
                      <a:pt x="269" y="49"/>
                    </a:lnTo>
                    <a:lnTo>
                      <a:pt x="28" y="96"/>
                    </a:lnTo>
                    <a:close/>
                  </a:path>
                </a:pathLst>
              </a:cu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411;p17"/>
              <p:cNvSpPr/>
              <p:nvPr/>
            </p:nvSpPr>
            <p:spPr>
              <a:xfrm>
                <a:off x="8012" y="5167"/>
                <a:ext cx="269" cy="96"/>
              </a:xfrm>
              <a:custGeom>
                <a:avLst/>
                <a:gdLst/>
                <a:ahLst/>
                <a:cxnLst/>
                <a:rect l="l" t="t" r="r" b="b"/>
                <a:pathLst>
                  <a:path w="269" h="96" extrusionOk="0">
                    <a:moveTo>
                      <a:pt x="229" y="96"/>
                    </a:moveTo>
                    <a:lnTo>
                      <a:pt x="269" y="96"/>
                    </a:lnTo>
                    <a:lnTo>
                      <a:pt x="40" y="0"/>
                    </a:lnTo>
                    <a:lnTo>
                      <a:pt x="0" y="49"/>
                    </a:lnTo>
                    <a:lnTo>
                      <a:pt x="229" y="96"/>
                    </a:lnTo>
                    <a:close/>
                  </a:path>
                </a:pathLst>
              </a:cu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17"/>
              <p:cNvSpPr/>
              <p:nvPr/>
            </p:nvSpPr>
            <p:spPr>
              <a:xfrm>
                <a:off x="7989" y="5167"/>
                <a:ext cx="63" cy="42"/>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17"/>
              <p:cNvSpPr/>
              <p:nvPr/>
            </p:nvSpPr>
            <p:spPr>
              <a:xfrm>
                <a:off x="7993" y="5155"/>
                <a:ext cx="55" cy="139"/>
              </a:xfrm>
              <a:custGeom>
                <a:avLst/>
                <a:gdLst/>
                <a:ahLst/>
                <a:cxnLst/>
                <a:rect l="l" t="t" r="r" b="b"/>
                <a:pathLst>
                  <a:path w="55" h="139" extrusionOk="0">
                    <a:moveTo>
                      <a:pt x="43" y="139"/>
                    </a:moveTo>
                    <a:lnTo>
                      <a:pt x="12" y="139"/>
                    </a:lnTo>
                    <a:lnTo>
                      <a:pt x="0" y="0"/>
                    </a:lnTo>
                    <a:lnTo>
                      <a:pt x="55" y="0"/>
                    </a:lnTo>
                    <a:lnTo>
                      <a:pt x="43" y="139"/>
                    </a:lnTo>
                    <a:close/>
                  </a:path>
                </a:pathLst>
              </a:cu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414;p17"/>
              <p:cNvSpPr/>
              <p:nvPr/>
            </p:nvSpPr>
            <p:spPr>
              <a:xfrm>
                <a:off x="7760" y="5263"/>
                <a:ext cx="28" cy="31"/>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17"/>
              <p:cNvSpPr/>
              <p:nvPr/>
            </p:nvSpPr>
            <p:spPr>
              <a:xfrm>
                <a:off x="8253" y="5263"/>
                <a:ext cx="28" cy="31"/>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17"/>
              <p:cNvSpPr/>
              <p:nvPr/>
            </p:nvSpPr>
            <p:spPr>
              <a:xfrm>
                <a:off x="7779" y="4659"/>
                <a:ext cx="483" cy="78"/>
              </a:xfrm>
              <a:prstGeom prst="rect">
                <a:avLst/>
              </a:prstGeom>
              <a:solidFill>
                <a:srgbClr val="2732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17"/>
              <p:cNvSpPr/>
              <p:nvPr/>
            </p:nvSpPr>
            <p:spPr>
              <a:xfrm>
                <a:off x="7779" y="4659"/>
                <a:ext cx="483" cy="78"/>
              </a:xfrm>
              <a:custGeom>
                <a:avLst/>
                <a:gdLst/>
                <a:ahLst/>
                <a:cxnLst/>
                <a:rect l="l" t="t" r="r" b="b"/>
                <a:pathLst>
                  <a:path w="483" h="78" extrusionOk="0">
                    <a:moveTo>
                      <a:pt x="0" y="78"/>
                    </a:moveTo>
                    <a:lnTo>
                      <a:pt x="483" y="78"/>
                    </a:lnTo>
                    <a:lnTo>
                      <a:pt x="483"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7"/>
              <p:cNvSpPr/>
              <p:nvPr/>
            </p:nvSpPr>
            <p:spPr>
              <a:xfrm>
                <a:off x="7779" y="4704"/>
                <a:ext cx="483" cy="33"/>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17"/>
              <p:cNvSpPr/>
              <p:nvPr/>
            </p:nvSpPr>
            <p:spPr>
              <a:xfrm>
                <a:off x="7779" y="4704"/>
                <a:ext cx="483" cy="33"/>
              </a:xfrm>
              <a:custGeom>
                <a:avLst/>
                <a:gdLst/>
                <a:ahLst/>
                <a:cxnLst/>
                <a:rect l="l" t="t" r="r" b="b"/>
                <a:pathLst>
                  <a:path w="483" h="33" extrusionOk="0">
                    <a:moveTo>
                      <a:pt x="0" y="33"/>
                    </a:moveTo>
                    <a:lnTo>
                      <a:pt x="483" y="33"/>
                    </a:lnTo>
                    <a:lnTo>
                      <a:pt x="483"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17"/>
              <p:cNvSpPr/>
              <p:nvPr/>
            </p:nvSpPr>
            <p:spPr>
              <a:xfrm>
                <a:off x="7779" y="3961"/>
                <a:ext cx="483" cy="698"/>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17"/>
              <p:cNvSpPr/>
              <p:nvPr/>
            </p:nvSpPr>
            <p:spPr>
              <a:xfrm>
                <a:off x="7779" y="3961"/>
                <a:ext cx="483" cy="698"/>
              </a:xfrm>
              <a:custGeom>
                <a:avLst/>
                <a:gdLst/>
                <a:ahLst/>
                <a:cxnLst/>
                <a:rect l="l" t="t" r="r" b="b"/>
                <a:pathLst>
                  <a:path w="483" h="698" extrusionOk="0">
                    <a:moveTo>
                      <a:pt x="0" y="698"/>
                    </a:moveTo>
                    <a:lnTo>
                      <a:pt x="483" y="698"/>
                    </a:lnTo>
                    <a:lnTo>
                      <a:pt x="483"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7"/>
              <p:cNvSpPr/>
              <p:nvPr/>
            </p:nvSpPr>
            <p:spPr>
              <a:xfrm>
                <a:off x="7934" y="4737"/>
                <a:ext cx="173" cy="36"/>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17"/>
              <p:cNvSpPr/>
              <p:nvPr/>
            </p:nvSpPr>
            <p:spPr>
              <a:xfrm>
                <a:off x="7753" y="5275"/>
                <a:ext cx="38" cy="38"/>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17"/>
              <p:cNvSpPr/>
              <p:nvPr/>
            </p:nvSpPr>
            <p:spPr>
              <a:xfrm>
                <a:off x="8001" y="5275"/>
                <a:ext cx="35" cy="38"/>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17"/>
              <p:cNvSpPr/>
              <p:nvPr/>
            </p:nvSpPr>
            <p:spPr>
              <a:xfrm>
                <a:off x="8248" y="5275"/>
                <a:ext cx="35" cy="38"/>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p17"/>
              <p:cNvSpPr/>
              <p:nvPr/>
            </p:nvSpPr>
            <p:spPr>
              <a:xfrm>
                <a:off x="7736" y="4386"/>
                <a:ext cx="512" cy="273"/>
              </a:xfrm>
              <a:custGeom>
                <a:avLst/>
                <a:gdLst/>
                <a:ahLst/>
                <a:cxnLst/>
                <a:rect l="l" t="t" r="r" b="b"/>
                <a:pathLst>
                  <a:path w="217" h="116" extrusionOk="0">
                    <a:moveTo>
                      <a:pt x="52" y="0"/>
                    </a:moveTo>
                    <a:cubicBezTo>
                      <a:pt x="52" y="0"/>
                      <a:pt x="0" y="52"/>
                      <a:pt x="51" y="116"/>
                    </a:cubicBezTo>
                    <a:cubicBezTo>
                      <a:pt x="118" y="116"/>
                      <a:pt x="196" y="116"/>
                      <a:pt x="196" y="116"/>
                    </a:cubicBezTo>
                    <a:cubicBezTo>
                      <a:pt x="196" y="116"/>
                      <a:pt x="217" y="94"/>
                      <a:pt x="216" y="58"/>
                    </a:cubicBezTo>
                    <a:cubicBezTo>
                      <a:pt x="216" y="29"/>
                      <a:pt x="192" y="0"/>
                      <a:pt x="192" y="0"/>
                    </a:cubicBezTo>
                    <a:lnTo>
                      <a:pt x="52" y="0"/>
                    </a:lnTo>
                    <a:close/>
                  </a:path>
                </a:pathLst>
              </a:custGeom>
              <a:solidFill>
                <a:srgbClr val="323F4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7"/>
              <p:cNvSpPr/>
              <p:nvPr/>
            </p:nvSpPr>
            <p:spPr>
              <a:xfrm>
                <a:off x="7814" y="4435"/>
                <a:ext cx="215" cy="833"/>
              </a:xfrm>
              <a:custGeom>
                <a:avLst/>
                <a:gdLst/>
                <a:ahLst/>
                <a:cxnLst/>
                <a:rect l="l" t="t" r="r" b="b"/>
                <a:pathLst>
                  <a:path w="91" h="353" extrusionOk="0">
                    <a:moveTo>
                      <a:pt x="63" y="353"/>
                    </a:moveTo>
                    <a:cubicBezTo>
                      <a:pt x="63" y="353"/>
                      <a:pt x="91" y="51"/>
                      <a:pt x="91" y="48"/>
                    </a:cubicBezTo>
                    <a:cubicBezTo>
                      <a:pt x="91" y="46"/>
                      <a:pt x="87" y="0"/>
                      <a:pt x="49" y="0"/>
                    </a:cubicBezTo>
                    <a:cubicBezTo>
                      <a:pt x="11" y="0"/>
                      <a:pt x="0" y="26"/>
                      <a:pt x="0" y="54"/>
                    </a:cubicBezTo>
                    <a:cubicBezTo>
                      <a:pt x="0" y="82"/>
                      <a:pt x="14" y="353"/>
                      <a:pt x="14" y="353"/>
                    </a:cubicBezTo>
                    <a:lnTo>
                      <a:pt x="63" y="35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17"/>
              <p:cNvSpPr/>
              <p:nvPr/>
            </p:nvSpPr>
            <p:spPr>
              <a:xfrm>
                <a:off x="8041" y="4435"/>
                <a:ext cx="212" cy="833"/>
              </a:xfrm>
              <a:custGeom>
                <a:avLst/>
                <a:gdLst/>
                <a:ahLst/>
                <a:cxnLst/>
                <a:rect l="l" t="t" r="r" b="b"/>
                <a:pathLst>
                  <a:path w="90" h="353" extrusionOk="0">
                    <a:moveTo>
                      <a:pt x="62" y="353"/>
                    </a:moveTo>
                    <a:cubicBezTo>
                      <a:pt x="62" y="353"/>
                      <a:pt x="90" y="51"/>
                      <a:pt x="90" y="48"/>
                    </a:cubicBezTo>
                    <a:cubicBezTo>
                      <a:pt x="90" y="46"/>
                      <a:pt x="86" y="0"/>
                      <a:pt x="49" y="0"/>
                    </a:cubicBezTo>
                    <a:cubicBezTo>
                      <a:pt x="11" y="0"/>
                      <a:pt x="0" y="26"/>
                      <a:pt x="0" y="54"/>
                    </a:cubicBezTo>
                    <a:cubicBezTo>
                      <a:pt x="0" y="82"/>
                      <a:pt x="14" y="353"/>
                      <a:pt x="14" y="353"/>
                    </a:cubicBezTo>
                    <a:lnTo>
                      <a:pt x="62" y="35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17"/>
              <p:cNvSpPr/>
              <p:nvPr/>
            </p:nvSpPr>
            <p:spPr>
              <a:xfrm>
                <a:off x="8057" y="5235"/>
                <a:ext cx="172" cy="111"/>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7"/>
              <p:cNvSpPr/>
              <p:nvPr/>
            </p:nvSpPr>
            <p:spPr>
              <a:xfrm>
                <a:off x="7812" y="5235"/>
                <a:ext cx="172" cy="111"/>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7"/>
              <p:cNvSpPr/>
              <p:nvPr/>
            </p:nvSpPr>
            <p:spPr>
              <a:xfrm>
                <a:off x="7854" y="4244"/>
                <a:ext cx="345" cy="142"/>
              </a:xfrm>
              <a:custGeom>
                <a:avLst/>
                <a:gdLst/>
                <a:ahLst/>
                <a:cxnLst/>
                <a:rect l="l" t="t" r="r" b="b"/>
                <a:pathLst>
                  <a:path w="345" h="142" extrusionOk="0">
                    <a:moveTo>
                      <a:pt x="0" y="0"/>
                    </a:moveTo>
                    <a:lnTo>
                      <a:pt x="5" y="142"/>
                    </a:lnTo>
                    <a:lnTo>
                      <a:pt x="335" y="142"/>
                    </a:lnTo>
                    <a:lnTo>
                      <a:pt x="345" y="0"/>
                    </a:ln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7"/>
              <p:cNvSpPr/>
              <p:nvPr/>
            </p:nvSpPr>
            <p:spPr>
              <a:xfrm>
                <a:off x="8001" y="3501"/>
                <a:ext cx="89" cy="399"/>
              </a:xfrm>
              <a:custGeom>
                <a:avLst/>
                <a:gdLst/>
                <a:ahLst/>
                <a:cxnLst/>
                <a:rect l="l" t="t" r="r" b="b"/>
                <a:pathLst>
                  <a:path w="89" h="399" extrusionOk="0">
                    <a:moveTo>
                      <a:pt x="0" y="358"/>
                    </a:moveTo>
                    <a:lnTo>
                      <a:pt x="0" y="144"/>
                    </a:lnTo>
                    <a:lnTo>
                      <a:pt x="89" y="0"/>
                    </a:lnTo>
                    <a:lnTo>
                      <a:pt x="89" y="399"/>
                    </a:lnTo>
                    <a:lnTo>
                      <a:pt x="0" y="358"/>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7"/>
              <p:cNvSpPr/>
              <p:nvPr/>
            </p:nvSpPr>
            <p:spPr>
              <a:xfrm>
                <a:off x="8001" y="3501"/>
                <a:ext cx="89" cy="399"/>
              </a:xfrm>
              <a:custGeom>
                <a:avLst/>
                <a:gdLst/>
                <a:ahLst/>
                <a:cxnLst/>
                <a:rect l="l" t="t" r="r" b="b"/>
                <a:pathLst>
                  <a:path w="89" h="399" extrusionOk="0">
                    <a:moveTo>
                      <a:pt x="0" y="358"/>
                    </a:moveTo>
                    <a:lnTo>
                      <a:pt x="0" y="144"/>
                    </a:lnTo>
                    <a:lnTo>
                      <a:pt x="89" y="0"/>
                    </a:lnTo>
                    <a:lnTo>
                      <a:pt x="89" y="399"/>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7"/>
              <p:cNvSpPr/>
              <p:nvPr/>
            </p:nvSpPr>
            <p:spPr>
              <a:xfrm>
                <a:off x="7916" y="3381"/>
                <a:ext cx="259" cy="342"/>
              </a:xfrm>
              <a:custGeom>
                <a:avLst/>
                <a:gdLst/>
                <a:ahLst/>
                <a:cxnLst/>
                <a:rect l="l" t="t" r="r" b="b"/>
                <a:pathLst>
                  <a:path w="110" h="145" extrusionOk="0">
                    <a:moveTo>
                      <a:pt x="110" y="90"/>
                    </a:moveTo>
                    <a:cubicBezTo>
                      <a:pt x="110" y="121"/>
                      <a:pt x="86" y="145"/>
                      <a:pt x="55" y="145"/>
                    </a:cubicBezTo>
                    <a:cubicBezTo>
                      <a:pt x="55" y="145"/>
                      <a:pt x="55" y="145"/>
                      <a:pt x="55" y="145"/>
                    </a:cubicBezTo>
                    <a:cubicBezTo>
                      <a:pt x="25" y="145"/>
                      <a:pt x="0" y="121"/>
                      <a:pt x="0" y="90"/>
                    </a:cubicBezTo>
                    <a:cubicBezTo>
                      <a:pt x="0" y="55"/>
                      <a:pt x="0" y="55"/>
                      <a:pt x="0" y="55"/>
                    </a:cubicBezTo>
                    <a:cubicBezTo>
                      <a:pt x="0" y="24"/>
                      <a:pt x="25" y="0"/>
                      <a:pt x="55" y="0"/>
                    </a:cubicBezTo>
                    <a:cubicBezTo>
                      <a:pt x="55" y="0"/>
                      <a:pt x="55" y="0"/>
                      <a:pt x="55" y="0"/>
                    </a:cubicBezTo>
                    <a:cubicBezTo>
                      <a:pt x="86" y="0"/>
                      <a:pt x="110" y="24"/>
                      <a:pt x="110" y="55"/>
                    </a:cubicBezTo>
                    <a:lnTo>
                      <a:pt x="110" y="90"/>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7"/>
              <p:cNvSpPr/>
              <p:nvPr/>
            </p:nvSpPr>
            <p:spPr>
              <a:xfrm>
                <a:off x="7847" y="3739"/>
                <a:ext cx="377" cy="413"/>
              </a:xfrm>
              <a:custGeom>
                <a:avLst/>
                <a:gdLst/>
                <a:ahLst/>
                <a:cxnLst/>
                <a:rect l="l" t="t" r="r" b="b"/>
                <a:pathLst>
                  <a:path w="160" h="175" extrusionOk="0">
                    <a:moveTo>
                      <a:pt x="5" y="175"/>
                    </a:moveTo>
                    <a:cubicBezTo>
                      <a:pt x="0" y="8"/>
                      <a:pt x="0" y="8"/>
                      <a:pt x="0" y="8"/>
                    </a:cubicBezTo>
                    <a:cubicBezTo>
                      <a:pt x="0" y="8"/>
                      <a:pt x="20" y="1"/>
                      <a:pt x="65" y="0"/>
                    </a:cubicBezTo>
                    <a:cubicBezTo>
                      <a:pt x="85" y="28"/>
                      <a:pt x="85" y="28"/>
                      <a:pt x="85" y="28"/>
                    </a:cubicBezTo>
                    <a:cubicBezTo>
                      <a:pt x="102" y="0"/>
                      <a:pt x="102" y="0"/>
                      <a:pt x="102" y="0"/>
                    </a:cubicBezTo>
                    <a:cubicBezTo>
                      <a:pt x="124" y="1"/>
                      <a:pt x="160" y="12"/>
                      <a:pt x="160" y="12"/>
                    </a:cubicBezTo>
                    <a:cubicBezTo>
                      <a:pt x="145" y="175"/>
                      <a:pt x="145" y="175"/>
                      <a:pt x="145" y="175"/>
                    </a:cubicBezTo>
                    <a:lnTo>
                      <a:pt x="5" y="175"/>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7"/>
              <p:cNvSpPr/>
              <p:nvPr/>
            </p:nvSpPr>
            <p:spPr>
              <a:xfrm>
                <a:off x="7864" y="3388"/>
                <a:ext cx="80" cy="200"/>
              </a:xfrm>
              <a:custGeom>
                <a:avLst/>
                <a:gdLst/>
                <a:ahLst/>
                <a:cxnLst/>
                <a:rect l="l" t="t" r="r" b="b"/>
                <a:pathLst>
                  <a:path w="34" h="85" extrusionOk="0">
                    <a:moveTo>
                      <a:pt x="30" y="85"/>
                    </a:moveTo>
                    <a:cubicBezTo>
                      <a:pt x="30" y="85"/>
                      <a:pt x="12" y="76"/>
                      <a:pt x="7" y="56"/>
                    </a:cubicBezTo>
                    <a:cubicBezTo>
                      <a:pt x="0" y="27"/>
                      <a:pt x="7" y="0"/>
                      <a:pt x="22" y="3"/>
                    </a:cubicBezTo>
                    <a:cubicBezTo>
                      <a:pt x="30" y="15"/>
                      <a:pt x="34" y="18"/>
                      <a:pt x="34" y="18"/>
                    </a:cubicBezTo>
                    <a:cubicBezTo>
                      <a:pt x="34" y="18"/>
                      <a:pt x="27" y="72"/>
                      <a:pt x="30" y="85"/>
                    </a:cubicBezTo>
                    <a:close/>
                  </a:path>
                </a:pathLst>
              </a:custGeom>
              <a:solidFill>
                <a:srgbClr val="784E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7"/>
              <p:cNvSpPr/>
              <p:nvPr/>
            </p:nvSpPr>
            <p:spPr>
              <a:xfrm>
                <a:off x="7901" y="3312"/>
                <a:ext cx="328" cy="156"/>
              </a:xfrm>
              <a:custGeom>
                <a:avLst/>
                <a:gdLst/>
                <a:ahLst/>
                <a:cxnLst/>
                <a:rect l="l" t="t" r="r" b="b"/>
                <a:pathLst>
                  <a:path w="139" h="66" extrusionOk="0">
                    <a:moveTo>
                      <a:pt x="19" y="51"/>
                    </a:moveTo>
                    <a:cubicBezTo>
                      <a:pt x="19" y="51"/>
                      <a:pt x="38" y="66"/>
                      <a:pt x="76" y="66"/>
                    </a:cubicBezTo>
                    <a:cubicBezTo>
                      <a:pt x="113" y="66"/>
                      <a:pt x="139" y="31"/>
                      <a:pt x="131" y="2"/>
                    </a:cubicBezTo>
                    <a:cubicBezTo>
                      <a:pt x="119" y="13"/>
                      <a:pt x="93" y="15"/>
                      <a:pt x="72" y="8"/>
                    </a:cubicBezTo>
                    <a:cubicBezTo>
                      <a:pt x="50" y="0"/>
                      <a:pt x="28" y="0"/>
                      <a:pt x="14" y="11"/>
                    </a:cubicBezTo>
                    <a:cubicBezTo>
                      <a:pt x="0" y="23"/>
                      <a:pt x="5" y="42"/>
                      <a:pt x="19" y="51"/>
                    </a:cubicBezTo>
                    <a:close/>
                  </a:path>
                </a:pathLst>
              </a:custGeom>
              <a:solidFill>
                <a:srgbClr val="784E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7"/>
              <p:cNvSpPr/>
              <p:nvPr/>
            </p:nvSpPr>
            <p:spPr>
              <a:xfrm>
                <a:off x="7899" y="3395"/>
                <a:ext cx="54" cy="141"/>
              </a:xfrm>
              <a:custGeom>
                <a:avLst/>
                <a:gdLst/>
                <a:ahLst/>
                <a:cxnLst/>
                <a:rect l="l" t="t" r="r" b="b"/>
                <a:pathLst>
                  <a:path w="23" h="60" extrusionOk="0">
                    <a:moveTo>
                      <a:pt x="23" y="17"/>
                    </a:moveTo>
                    <a:cubicBezTo>
                      <a:pt x="23" y="17"/>
                      <a:pt x="9" y="42"/>
                      <a:pt x="14" y="60"/>
                    </a:cubicBezTo>
                    <a:cubicBezTo>
                      <a:pt x="3" y="46"/>
                      <a:pt x="0" y="26"/>
                      <a:pt x="0" y="26"/>
                    </a:cubicBezTo>
                    <a:cubicBezTo>
                      <a:pt x="8" y="0"/>
                      <a:pt x="8" y="0"/>
                      <a:pt x="8" y="0"/>
                    </a:cubicBezTo>
                    <a:lnTo>
                      <a:pt x="23" y="17"/>
                    </a:lnTo>
                    <a:close/>
                  </a:path>
                </a:pathLst>
              </a:custGeom>
              <a:solidFill>
                <a:srgbClr val="784E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7"/>
              <p:cNvSpPr/>
              <p:nvPr/>
            </p:nvSpPr>
            <p:spPr>
              <a:xfrm>
                <a:off x="8135" y="3395"/>
                <a:ext cx="71" cy="113"/>
              </a:xfrm>
              <a:custGeom>
                <a:avLst/>
                <a:gdLst/>
                <a:ahLst/>
                <a:cxnLst/>
                <a:rect l="l" t="t" r="r" b="b"/>
                <a:pathLst>
                  <a:path w="30" h="48" extrusionOk="0">
                    <a:moveTo>
                      <a:pt x="0" y="17"/>
                    </a:moveTo>
                    <a:cubicBezTo>
                      <a:pt x="0" y="17"/>
                      <a:pt x="16" y="23"/>
                      <a:pt x="14" y="48"/>
                    </a:cubicBezTo>
                    <a:cubicBezTo>
                      <a:pt x="30" y="30"/>
                      <a:pt x="22" y="9"/>
                      <a:pt x="22" y="9"/>
                    </a:cubicBezTo>
                    <a:cubicBezTo>
                      <a:pt x="15" y="0"/>
                      <a:pt x="15" y="0"/>
                      <a:pt x="15" y="0"/>
                    </a:cubicBezTo>
                    <a:lnTo>
                      <a:pt x="0" y="17"/>
                    </a:lnTo>
                    <a:close/>
                  </a:path>
                </a:pathLst>
              </a:custGeom>
              <a:solidFill>
                <a:srgbClr val="784E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7"/>
              <p:cNvSpPr/>
              <p:nvPr/>
            </p:nvSpPr>
            <p:spPr>
              <a:xfrm>
                <a:off x="7616" y="3758"/>
                <a:ext cx="385" cy="394"/>
              </a:xfrm>
              <a:custGeom>
                <a:avLst/>
                <a:gdLst/>
                <a:ahLst/>
                <a:cxnLst/>
                <a:rect l="l" t="t" r="r" b="b"/>
                <a:pathLst>
                  <a:path w="163" h="167" extrusionOk="0">
                    <a:moveTo>
                      <a:pt x="98" y="0"/>
                    </a:moveTo>
                    <a:cubicBezTo>
                      <a:pt x="98" y="0"/>
                      <a:pt x="0" y="147"/>
                      <a:pt x="46" y="167"/>
                    </a:cubicBezTo>
                    <a:cubicBezTo>
                      <a:pt x="115" y="167"/>
                      <a:pt x="163" y="167"/>
                      <a:pt x="163" y="167"/>
                    </a:cubicBezTo>
                    <a:cubicBezTo>
                      <a:pt x="162" y="145"/>
                      <a:pt x="162" y="145"/>
                      <a:pt x="162" y="145"/>
                    </a:cubicBezTo>
                    <a:cubicBezTo>
                      <a:pt x="162" y="145"/>
                      <a:pt x="84" y="143"/>
                      <a:pt x="76" y="131"/>
                    </a:cubicBezTo>
                    <a:cubicBezTo>
                      <a:pt x="69" y="119"/>
                      <a:pt x="100" y="90"/>
                      <a:pt x="100" y="9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 name="Google Shape;441;p17"/>
              <p:cNvSpPr/>
              <p:nvPr/>
            </p:nvSpPr>
            <p:spPr>
              <a:xfrm>
                <a:off x="8022" y="3767"/>
                <a:ext cx="382" cy="385"/>
              </a:xfrm>
              <a:custGeom>
                <a:avLst/>
                <a:gdLst/>
                <a:ahLst/>
                <a:cxnLst/>
                <a:rect l="l" t="t" r="r" b="b"/>
                <a:pathLst>
                  <a:path w="162" h="163" extrusionOk="0">
                    <a:moveTo>
                      <a:pt x="86" y="0"/>
                    </a:moveTo>
                    <a:cubicBezTo>
                      <a:pt x="86" y="0"/>
                      <a:pt x="162" y="143"/>
                      <a:pt x="116" y="163"/>
                    </a:cubicBezTo>
                    <a:cubicBezTo>
                      <a:pt x="48" y="163"/>
                      <a:pt x="0" y="163"/>
                      <a:pt x="0" y="163"/>
                    </a:cubicBezTo>
                    <a:cubicBezTo>
                      <a:pt x="7" y="141"/>
                      <a:pt x="7" y="141"/>
                      <a:pt x="7" y="141"/>
                    </a:cubicBezTo>
                    <a:cubicBezTo>
                      <a:pt x="7" y="141"/>
                      <a:pt x="82" y="141"/>
                      <a:pt x="90" y="129"/>
                    </a:cubicBezTo>
                    <a:cubicBezTo>
                      <a:pt x="98" y="117"/>
                      <a:pt x="78" y="92"/>
                      <a:pt x="78" y="92"/>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17"/>
              <p:cNvSpPr/>
              <p:nvPr/>
            </p:nvSpPr>
            <p:spPr>
              <a:xfrm>
                <a:off x="7996" y="4079"/>
                <a:ext cx="80" cy="78"/>
              </a:xfrm>
              <a:custGeom>
                <a:avLst/>
                <a:gdLst/>
                <a:ahLst/>
                <a:cxnLst/>
                <a:rect l="l" t="t" r="r" b="b"/>
                <a:pathLst>
                  <a:path w="34" h="33" extrusionOk="0">
                    <a:moveTo>
                      <a:pt x="0" y="30"/>
                    </a:moveTo>
                    <a:cubicBezTo>
                      <a:pt x="0" y="30"/>
                      <a:pt x="27" y="33"/>
                      <a:pt x="30" y="27"/>
                    </a:cubicBezTo>
                    <a:cubicBezTo>
                      <a:pt x="31" y="26"/>
                      <a:pt x="29" y="25"/>
                      <a:pt x="27" y="24"/>
                    </a:cubicBezTo>
                    <a:cubicBezTo>
                      <a:pt x="31" y="23"/>
                      <a:pt x="32" y="23"/>
                      <a:pt x="32" y="21"/>
                    </a:cubicBezTo>
                    <a:cubicBezTo>
                      <a:pt x="32" y="19"/>
                      <a:pt x="27" y="19"/>
                      <a:pt x="27" y="19"/>
                    </a:cubicBezTo>
                    <a:cubicBezTo>
                      <a:pt x="27" y="19"/>
                      <a:pt x="34" y="18"/>
                      <a:pt x="34" y="15"/>
                    </a:cubicBezTo>
                    <a:cubicBezTo>
                      <a:pt x="34" y="12"/>
                      <a:pt x="28" y="13"/>
                      <a:pt x="28" y="13"/>
                    </a:cubicBezTo>
                    <a:cubicBezTo>
                      <a:pt x="28" y="13"/>
                      <a:pt x="34" y="13"/>
                      <a:pt x="34" y="10"/>
                    </a:cubicBezTo>
                    <a:cubicBezTo>
                      <a:pt x="34" y="7"/>
                      <a:pt x="31" y="7"/>
                      <a:pt x="29" y="7"/>
                    </a:cubicBezTo>
                    <a:cubicBezTo>
                      <a:pt x="27" y="7"/>
                      <a:pt x="14" y="9"/>
                      <a:pt x="14" y="9"/>
                    </a:cubicBezTo>
                    <a:cubicBezTo>
                      <a:pt x="14" y="9"/>
                      <a:pt x="21" y="6"/>
                      <a:pt x="25" y="5"/>
                    </a:cubicBezTo>
                    <a:cubicBezTo>
                      <a:pt x="29" y="5"/>
                      <a:pt x="29" y="0"/>
                      <a:pt x="21" y="1"/>
                    </a:cubicBezTo>
                    <a:cubicBezTo>
                      <a:pt x="13" y="2"/>
                      <a:pt x="1" y="9"/>
                      <a:pt x="1" y="9"/>
                    </a:cubicBezTo>
                    <a:lnTo>
                      <a:pt x="0" y="30"/>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7"/>
              <p:cNvSpPr/>
              <p:nvPr/>
            </p:nvSpPr>
            <p:spPr>
              <a:xfrm>
                <a:off x="4472" y="4704"/>
                <a:ext cx="70" cy="514"/>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7"/>
              <p:cNvSpPr/>
              <p:nvPr/>
            </p:nvSpPr>
            <p:spPr>
              <a:xfrm>
                <a:off x="4217" y="5218"/>
                <a:ext cx="300" cy="107"/>
              </a:xfrm>
              <a:custGeom>
                <a:avLst/>
                <a:gdLst/>
                <a:ahLst/>
                <a:cxnLst/>
                <a:rect l="l" t="t" r="r" b="b"/>
                <a:pathLst>
                  <a:path w="300" h="107" extrusionOk="0">
                    <a:moveTo>
                      <a:pt x="33" y="107"/>
                    </a:moveTo>
                    <a:lnTo>
                      <a:pt x="0" y="107"/>
                    </a:lnTo>
                    <a:lnTo>
                      <a:pt x="255" y="0"/>
                    </a:lnTo>
                    <a:lnTo>
                      <a:pt x="300" y="55"/>
                    </a:lnTo>
                    <a:lnTo>
                      <a:pt x="33" y="10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7"/>
              <p:cNvSpPr/>
              <p:nvPr/>
            </p:nvSpPr>
            <p:spPr>
              <a:xfrm>
                <a:off x="4498" y="5218"/>
                <a:ext cx="299" cy="107"/>
              </a:xfrm>
              <a:custGeom>
                <a:avLst/>
                <a:gdLst/>
                <a:ahLst/>
                <a:cxnLst/>
                <a:rect l="l" t="t" r="r" b="b"/>
                <a:pathLst>
                  <a:path w="299" h="107" extrusionOk="0">
                    <a:moveTo>
                      <a:pt x="254" y="107"/>
                    </a:moveTo>
                    <a:lnTo>
                      <a:pt x="299" y="107"/>
                    </a:lnTo>
                    <a:lnTo>
                      <a:pt x="44" y="0"/>
                    </a:lnTo>
                    <a:lnTo>
                      <a:pt x="0" y="55"/>
                    </a:lnTo>
                    <a:lnTo>
                      <a:pt x="254" y="10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7"/>
              <p:cNvSpPr/>
              <p:nvPr/>
            </p:nvSpPr>
            <p:spPr>
              <a:xfrm>
                <a:off x="4476" y="5204"/>
                <a:ext cx="59" cy="154"/>
              </a:xfrm>
              <a:custGeom>
                <a:avLst/>
                <a:gdLst/>
                <a:ahLst/>
                <a:cxnLst/>
                <a:rect l="l" t="t" r="r" b="b"/>
                <a:pathLst>
                  <a:path w="59" h="154" extrusionOk="0">
                    <a:moveTo>
                      <a:pt x="48" y="154"/>
                    </a:moveTo>
                    <a:lnTo>
                      <a:pt x="15" y="154"/>
                    </a:lnTo>
                    <a:lnTo>
                      <a:pt x="0" y="0"/>
                    </a:lnTo>
                    <a:lnTo>
                      <a:pt x="59" y="0"/>
                    </a:lnTo>
                    <a:lnTo>
                      <a:pt x="48" y="154"/>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7"/>
              <p:cNvSpPr/>
              <p:nvPr/>
            </p:nvSpPr>
            <p:spPr>
              <a:xfrm>
                <a:off x="4217" y="5325"/>
                <a:ext cx="33" cy="33"/>
              </a:xfrm>
              <a:prstGeom prst="rect">
                <a:avLst/>
              </a:prstGeom>
              <a:solidFill>
                <a:srgbClr val="F9FD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7"/>
              <p:cNvSpPr/>
              <p:nvPr/>
            </p:nvSpPr>
            <p:spPr>
              <a:xfrm>
                <a:off x="4764" y="5325"/>
                <a:ext cx="33" cy="33"/>
              </a:xfrm>
              <a:prstGeom prst="rect">
                <a:avLst/>
              </a:prstGeom>
              <a:solidFill>
                <a:srgbClr val="F9FD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7"/>
              <p:cNvSpPr/>
              <p:nvPr/>
            </p:nvSpPr>
            <p:spPr>
              <a:xfrm>
                <a:off x="3963" y="3961"/>
                <a:ext cx="801" cy="778"/>
              </a:xfrm>
              <a:custGeom>
                <a:avLst/>
                <a:gdLst/>
                <a:ahLst/>
                <a:cxnLst/>
                <a:rect l="l" t="t" r="r" b="b"/>
                <a:pathLst>
                  <a:path w="801" h="778" extrusionOk="0">
                    <a:moveTo>
                      <a:pt x="0" y="0"/>
                    </a:moveTo>
                    <a:lnTo>
                      <a:pt x="257" y="778"/>
                    </a:lnTo>
                    <a:lnTo>
                      <a:pt x="801" y="778"/>
                    </a:lnTo>
                    <a:lnTo>
                      <a:pt x="801" y="694"/>
                    </a:lnTo>
                    <a:lnTo>
                      <a:pt x="327" y="694"/>
                    </a:lnTo>
                    <a:lnTo>
                      <a:pt x="92" y="9"/>
                    </a:lnTo>
                    <a:lnTo>
                      <a:pt x="0" y="0"/>
                    </a:lnTo>
                    <a:close/>
                  </a:path>
                </a:pathLst>
              </a:custGeom>
              <a:solidFill>
                <a:srgbClr val="1D2A3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7"/>
              <p:cNvSpPr/>
              <p:nvPr/>
            </p:nvSpPr>
            <p:spPr>
              <a:xfrm>
                <a:off x="3963" y="3961"/>
                <a:ext cx="801" cy="778"/>
              </a:xfrm>
              <a:custGeom>
                <a:avLst/>
                <a:gdLst/>
                <a:ahLst/>
                <a:cxnLst/>
                <a:rect l="l" t="t" r="r" b="b"/>
                <a:pathLst>
                  <a:path w="801" h="778" extrusionOk="0">
                    <a:moveTo>
                      <a:pt x="280" y="743"/>
                    </a:moveTo>
                    <a:lnTo>
                      <a:pt x="35" y="5"/>
                    </a:lnTo>
                    <a:lnTo>
                      <a:pt x="0" y="0"/>
                    </a:lnTo>
                    <a:lnTo>
                      <a:pt x="257" y="778"/>
                    </a:lnTo>
                    <a:lnTo>
                      <a:pt x="801" y="778"/>
                    </a:lnTo>
                    <a:lnTo>
                      <a:pt x="801" y="743"/>
                    </a:lnTo>
                    <a:lnTo>
                      <a:pt x="280" y="743"/>
                    </a:lnTo>
                    <a:close/>
                  </a:path>
                </a:pathLst>
              </a:cu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7"/>
              <p:cNvSpPr/>
              <p:nvPr/>
            </p:nvSpPr>
            <p:spPr>
              <a:xfrm>
                <a:off x="4410" y="4739"/>
                <a:ext cx="194" cy="38"/>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7"/>
              <p:cNvSpPr/>
              <p:nvPr/>
            </p:nvSpPr>
            <p:spPr>
              <a:xfrm>
                <a:off x="4212" y="5341"/>
                <a:ext cx="41" cy="40"/>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7"/>
              <p:cNvSpPr/>
              <p:nvPr/>
            </p:nvSpPr>
            <p:spPr>
              <a:xfrm>
                <a:off x="4486" y="5341"/>
                <a:ext cx="42" cy="40"/>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7"/>
              <p:cNvSpPr/>
              <p:nvPr/>
            </p:nvSpPr>
            <p:spPr>
              <a:xfrm>
                <a:off x="4762" y="5341"/>
                <a:ext cx="40" cy="40"/>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7"/>
              <p:cNvSpPr/>
              <p:nvPr/>
            </p:nvSpPr>
            <p:spPr>
              <a:xfrm>
                <a:off x="4253" y="4393"/>
                <a:ext cx="1082" cy="882"/>
              </a:xfrm>
              <a:custGeom>
                <a:avLst/>
                <a:gdLst/>
                <a:ahLst/>
                <a:cxnLst/>
                <a:rect l="l" t="t" r="r" b="b"/>
                <a:pathLst>
                  <a:path w="459" h="374" extrusionOk="0">
                    <a:moveTo>
                      <a:pt x="459" y="365"/>
                    </a:moveTo>
                    <a:cubicBezTo>
                      <a:pt x="353" y="44"/>
                      <a:pt x="353" y="44"/>
                      <a:pt x="353" y="44"/>
                    </a:cubicBezTo>
                    <a:cubicBezTo>
                      <a:pt x="345" y="32"/>
                      <a:pt x="331" y="25"/>
                      <a:pt x="317" y="25"/>
                    </a:cubicBezTo>
                    <a:cubicBezTo>
                      <a:pt x="317" y="25"/>
                      <a:pt x="256" y="19"/>
                      <a:pt x="174" y="17"/>
                    </a:cubicBezTo>
                    <a:cubicBezTo>
                      <a:pt x="141" y="16"/>
                      <a:pt x="114" y="2"/>
                      <a:pt x="111" y="0"/>
                    </a:cubicBezTo>
                    <a:cubicBezTo>
                      <a:pt x="5" y="0"/>
                      <a:pt x="5" y="0"/>
                      <a:pt x="5" y="0"/>
                    </a:cubicBezTo>
                    <a:cubicBezTo>
                      <a:pt x="6" y="0"/>
                      <a:pt x="0" y="110"/>
                      <a:pt x="135" y="110"/>
                    </a:cubicBezTo>
                    <a:cubicBezTo>
                      <a:pt x="191" y="110"/>
                      <a:pt x="263" y="110"/>
                      <a:pt x="294" y="110"/>
                    </a:cubicBezTo>
                    <a:cubicBezTo>
                      <a:pt x="404" y="374"/>
                      <a:pt x="404" y="374"/>
                      <a:pt x="404" y="374"/>
                    </a:cubicBezTo>
                    <a:lnTo>
                      <a:pt x="459" y="36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17"/>
              <p:cNvSpPr/>
              <p:nvPr/>
            </p:nvSpPr>
            <p:spPr>
              <a:xfrm>
                <a:off x="5200" y="5254"/>
                <a:ext cx="309" cy="82"/>
              </a:xfrm>
              <a:custGeom>
                <a:avLst/>
                <a:gdLst/>
                <a:ahLst/>
                <a:cxnLst/>
                <a:rect l="l" t="t" r="r" b="b"/>
                <a:pathLst>
                  <a:path w="131" h="35" extrusionOk="0">
                    <a:moveTo>
                      <a:pt x="57" y="0"/>
                    </a:moveTo>
                    <a:cubicBezTo>
                      <a:pt x="57" y="0"/>
                      <a:pt x="95" y="11"/>
                      <a:pt x="109" y="12"/>
                    </a:cubicBezTo>
                    <a:cubicBezTo>
                      <a:pt x="127" y="13"/>
                      <a:pt x="131" y="35"/>
                      <a:pt x="131" y="35"/>
                    </a:cubicBezTo>
                    <a:cubicBezTo>
                      <a:pt x="6" y="35"/>
                      <a:pt x="6" y="35"/>
                      <a:pt x="6" y="35"/>
                    </a:cubicBezTo>
                    <a:cubicBezTo>
                      <a:pt x="6" y="35"/>
                      <a:pt x="0" y="22"/>
                      <a:pt x="2" y="9"/>
                    </a:cubicBezTo>
                    <a:cubicBezTo>
                      <a:pt x="26" y="5"/>
                      <a:pt x="54" y="0"/>
                      <a:pt x="54" y="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17"/>
              <p:cNvSpPr/>
              <p:nvPr/>
            </p:nvSpPr>
            <p:spPr>
              <a:xfrm>
                <a:off x="4382" y="3399"/>
                <a:ext cx="149" cy="416"/>
              </a:xfrm>
              <a:custGeom>
                <a:avLst/>
                <a:gdLst/>
                <a:ahLst/>
                <a:cxnLst/>
                <a:rect l="l" t="t" r="r" b="b"/>
                <a:pathLst>
                  <a:path w="149" h="416" extrusionOk="0">
                    <a:moveTo>
                      <a:pt x="0" y="354"/>
                    </a:moveTo>
                    <a:lnTo>
                      <a:pt x="26" y="147"/>
                    </a:lnTo>
                    <a:lnTo>
                      <a:pt x="149" y="0"/>
                    </a:lnTo>
                    <a:lnTo>
                      <a:pt x="83" y="416"/>
                    </a:lnTo>
                    <a:lnTo>
                      <a:pt x="0" y="354"/>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17"/>
              <p:cNvSpPr/>
              <p:nvPr/>
            </p:nvSpPr>
            <p:spPr>
              <a:xfrm>
                <a:off x="4382" y="3399"/>
                <a:ext cx="149" cy="416"/>
              </a:xfrm>
              <a:custGeom>
                <a:avLst/>
                <a:gdLst/>
                <a:ahLst/>
                <a:cxnLst/>
                <a:rect l="l" t="t" r="r" b="b"/>
                <a:pathLst>
                  <a:path w="149" h="416" extrusionOk="0">
                    <a:moveTo>
                      <a:pt x="0" y="354"/>
                    </a:moveTo>
                    <a:lnTo>
                      <a:pt x="26" y="147"/>
                    </a:lnTo>
                    <a:lnTo>
                      <a:pt x="149" y="0"/>
                    </a:lnTo>
                    <a:lnTo>
                      <a:pt x="83" y="416"/>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17"/>
              <p:cNvSpPr/>
              <p:nvPr/>
            </p:nvSpPr>
            <p:spPr>
              <a:xfrm>
                <a:off x="4425" y="3487"/>
                <a:ext cx="252" cy="266"/>
              </a:xfrm>
              <a:custGeom>
                <a:avLst/>
                <a:gdLst/>
                <a:ahLst/>
                <a:cxnLst/>
                <a:rect l="l" t="t" r="r" b="b"/>
                <a:pathLst>
                  <a:path w="107" h="113" extrusionOk="0">
                    <a:moveTo>
                      <a:pt x="107" y="0"/>
                    </a:moveTo>
                    <a:cubicBezTo>
                      <a:pt x="107" y="0"/>
                      <a:pt x="99" y="113"/>
                      <a:pt x="51" y="113"/>
                    </a:cubicBezTo>
                    <a:cubicBezTo>
                      <a:pt x="20" y="113"/>
                      <a:pt x="0" y="94"/>
                      <a:pt x="0" y="59"/>
                    </a:cubicBezTo>
                    <a:cubicBezTo>
                      <a:pt x="5" y="0"/>
                      <a:pt x="5" y="0"/>
                      <a:pt x="5" y="0"/>
                    </a:cubicBezTo>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7"/>
              <p:cNvSpPr/>
              <p:nvPr/>
            </p:nvSpPr>
            <p:spPr>
              <a:xfrm>
                <a:off x="4425" y="3364"/>
                <a:ext cx="325" cy="182"/>
              </a:xfrm>
              <a:custGeom>
                <a:avLst/>
                <a:gdLst/>
                <a:ahLst/>
                <a:cxnLst/>
                <a:rect l="l" t="t" r="r" b="b"/>
                <a:pathLst>
                  <a:path w="138" h="77" extrusionOk="0">
                    <a:moveTo>
                      <a:pt x="16" y="52"/>
                    </a:moveTo>
                    <a:cubicBezTo>
                      <a:pt x="16" y="52"/>
                      <a:pt x="83" y="77"/>
                      <a:pt x="111" y="52"/>
                    </a:cubicBezTo>
                    <a:cubicBezTo>
                      <a:pt x="138" y="28"/>
                      <a:pt x="98" y="0"/>
                      <a:pt x="55" y="0"/>
                    </a:cubicBezTo>
                    <a:cubicBezTo>
                      <a:pt x="12" y="0"/>
                      <a:pt x="0" y="20"/>
                      <a:pt x="0" y="20"/>
                    </a:cubicBezTo>
                    <a:lnTo>
                      <a:pt x="16" y="52"/>
                    </a:lnTo>
                    <a:close/>
                  </a:path>
                </a:pathLst>
              </a:custGeom>
              <a:solidFill>
                <a:srgbClr val="2435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17"/>
              <p:cNvSpPr/>
              <p:nvPr/>
            </p:nvSpPr>
            <p:spPr>
              <a:xfrm>
                <a:off x="4359" y="3411"/>
                <a:ext cx="148" cy="248"/>
              </a:xfrm>
              <a:custGeom>
                <a:avLst/>
                <a:gdLst/>
                <a:ahLst/>
                <a:cxnLst/>
                <a:rect l="l" t="t" r="r" b="b"/>
                <a:pathLst>
                  <a:path w="63" h="105" extrusionOk="0">
                    <a:moveTo>
                      <a:pt x="28" y="0"/>
                    </a:moveTo>
                    <a:cubicBezTo>
                      <a:pt x="28" y="0"/>
                      <a:pt x="11" y="0"/>
                      <a:pt x="5" y="15"/>
                    </a:cubicBezTo>
                    <a:cubicBezTo>
                      <a:pt x="0" y="29"/>
                      <a:pt x="3" y="90"/>
                      <a:pt x="15" y="105"/>
                    </a:cubicBezTo>
                    <a:cubicBezTo>
                      <a:pt x="17" y="89"/>
                      <a:pt x="30" y="61"/>
                      <a:pt x="40" y="52"/>
                    </a:cubicBezTo>
                    <a:cubicBezTo>
                      <a:pt x="50" y="43"/>
                      <a:pt x="57" y="45"/>
                      <a:pt x="63" y="61"/>
                    </a:cubicBezTo>
                    <a:cubicBezTo>
                      <a:pt x="59" y="41"/>
                      <a:pt x="61" y="32"/>
                      <a:pt x="61" y="32"/>
                    </a:cubicBezTo>
                    <a:lnTo>
                      <a:pt x="28" y="0"/>
                    </a:lnTo>
                    <a:close/>
                  </a:path>
                </a:pathLst>
              </a:custGeom>
              <a:solidFill>
                <a:srgbClr val="2435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17"/>
              <p:cNvSpPr/>
              <p:nvPr/>
            </p:nvSpPr>
            <p:spPr>
              <a:xfrm>
                <a:off x="4375" y="3534"/>
                <a:ext cx="80" cy="125"/>
              </a:xfrm>
              <a:custGeom>
                <a:avLst/>
                <a:gdLst/>
                <a:ahLst/>
                <a:cxnLst/>
                <a:rect l="l" t="t" r="r" b="b"/>
                <a:pathLst>
                  <a:path w="34" h="53" extrusionOk="0">
                    <a:moveTo>
                      <a:pt x="33" y="0"/>
                    </a:moveTo>
                    <a:cubicBezTo>
                      <a:pt x="33" y="0"/>
                      <a:pt x="23" y="16"/>
                      <a:pt x="34" y="45"/>
                    </a:cubicBezTo>
                    <a:cubicBezTo>
                      <a:pt x="17" y="48"/>
                      <a:pt x="8" y="53"/>
                      <a:pt x="8" y="53"/>
                    </a:cubicBezTo>
                    <a:cubicBezTo>
                      <a:pt x="8" y="53"/>
                      <a:pt x="0" y="37"/>
                      <a:pt x="8" y="24"/>
                    </a:cubicBezTo>
                    <a:cubicBezTo>
                      <a:pt x="16" y="11"/>
                      <a:pt x="33" y="0"/>
                      <a:pt x="33" y="0"/>
                    </a:cubicBezTo>
                    <a:close/>
                  </a:path>
                </a:pathLst>
              </a:custGeom>
              <a:solidFill>
                <a:srgbClr val="2435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17"/>
              <p:cNvSpPr/>
              <p:nvPr/>
            </p:nvSpPr>
            <p:spPr>
              <a:xfrm>
                <a:off x="4229" y="3697"/>
                <a:ext cx="337" cy="696"/>
              </a:xfrm>
              <a:custGeom>
                <a:avLst/>
                <a:gdLst/>
                <a:ahLst/>
                <a:cxnLst/>
                <a:rect l="l" t="t" r="r" b="b"/>
                <a:pathLst>
                  <a:path w="143" h="295" extrusionOk="0">
                    <a:moveTo>
                      <a:pt x="15" y="295"/>
                    </a:moveTo>
                    <a:cubicBezTo>
                      <a:pt x="15" y="295"/>
                      <a:pt x="0" y="146"/>
                      <a:pt x="15" y="73"/>
                    </a:cubicBezTo>
                    <a:cubicBezTo>
                      <a:pt x="31" y="0"/>
                      <a:pt x="118" y="4"/>
                      <a:pt x="131" y="73"/>
                    </a:cubicBezTo>
                    <a:cubicBezTo>
                      <a:pt x="143" y="143"/>
                      <a:pt x="111" y="191"/>
                      <a:pt x="113" y="220"/>
                    </a:cubicBezTo>
                    <a:cubicBezTo>
                      <a:pt x="115" y="248"/>
                      <a:pt x="121" y="295"/>
                      <a:pt x="121" y="295"/>
                    </a:cubicBezTo>
                    <a:lnTo>
                      <a:pt x="15" y="2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 name="Google Shape;464;p17"/>
              <p:cNvSpPr/>
              <p:nvPr/>
            </p:nvSpPr>
            <p:spPr>
              <a:xfrm>
                <a:off x="4342" y="3746"/>
                <a:ext cx="724" cy="406"/>
              </a:xfrm>
              <a:custGeom>
                <a:avLst/>
                <a:gdLst/>
                <a:ahLst/>
                <a:cxnLst/>
                <a:rect l="l" t="t" r="r" b="b"/>
                <a:pathLst>
                  <a:path w="307" h="172" extrusionOk="0">
                    <a:moveTo>
                      <a:pt x="307" y="146"/>
                    </a:moveTo>
                    <a:cubicBezTo>
                      <a:pt x="307" y="146"/>
                      <a:pt x="152" y="133"/>
                      <a:pt x="91" y="60"/>
                    </a:cubicBezTo>
                    <a:cubicBezTo>
                      <a:pt x="41" y="0"/>
                      <a:pt x="0" y="60"/>
                      <a:pt x="51" y="100"/>
                    </a:cubicBezTo>
                    <a:cubicBezTo>
                      <a:pt x="103" y="141"/>
                      <a:pt x="189" y="172"/>
                      <a:pt x="306" y="168"/>
                    </a:cubicBezTo>
                    <a:cubicBezTo>
                      <a:pt x="306" y="163"/>
                      <a:pt x="307" y="146"/>
                      <a:pt x="307" y="1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17"/>
              <p:cNvSpPr/>
              <p:nvPr/>
            </p:nvSpPr>
            <p:spPr>
              <a:xfrm>
                <a:off x="5063" y="4072"/>
                <a:ext cx="81" cy="78"/>
              </a:xfrm>
              <a:custGeom>
                <a:avLst/>
                <a:gdLst/>
                <a:ahLst/>
                <a:cxnLst/>
                <a:rect l="l" t="t" r="r" b="b"/>
                <a:pathLst>
                  <a:path w="34" h="33" extrusionOk="0">
                    <a:moveTo>
                      <a:pt x="0" y="30"/>
                    </a:moveTo>
                    <a:cubicBezTo>
                      <a:pt x="0" y="30"/>
                      <a:pt x="27" y="33"/>
                      <a:pt x="30" y="28"/>
                    </a:cubicBezTo>
                    <a:cubicBezTo>
                      <a:pt x="31" y="26"/>
                      <a:pt x="29" y="25"/>
                      <a:pt x="27" y="25"/>
                    </a:cubicBezTo>
                    <a:cubicBezTo>
                      <a:pt x="31" y="24"/>
                      <a:pt x="32" y="24"/>
                      <a:pt x="32" y="22"/>
                    </a:cubicBezTo>
                    <a:cubicBezTo>
                      <a:pt x="32" y="20"/>
                      <a:pt x="27" y="19"/>
                      <a:pt x="27" y="19"/>
                    </a:cubicBezTo>
                    <a:cubicBezTo>
                      <a:pt x="27" y="19"/>
                      <a:pt x="33" y="19"/>
                      <a:pt x="33" y="16"/>
                    </a:cubicBezTo>
                    <a:cubicBezTo>
                      <a:pt x="33" y="13"/>
                      <a:pt x="28" y="13"/>
                      <a:pt x="28" y="13"/>
                    </a:cubicBezTo>
                    <a:cubicBezTo>
                      <a:pt x="28" y="13"/>
                      <a:pt x="34" y="13"/>
                      <a:pt x="33" y="10"/>
                    </a:cubicBezTo>
                    <a:cubicBezTo>
                      <a:pt x="33" y="8"/>
                      <a:pt x="31" y="8"/>
                      <a:pt x="29" y="8"/>
                    </a:cubicBezTo>
                    <a:cubicBezTo>
                      <a:pt x="26" y="7"/>
                      <a:pt x="13" y="10"/>
                      <a:pt x="13" y="10"/>
                    </a:cubicBezTo>
                    <a:cubicBezTo>
                      <a:pt x="13" y="10"/>
                      <a:pt x="20" y="6"/>
                      <a:pt x="24" y="6"/>
                    </a:cubicBezTo>
                    <a:cubicBezTo>
                      <a:pt x="29" y="5"/>
                      <a:pt x="29" y="0"/>
                      <a:pt x="21" y="2"/>
                    </a:cubicBezTo>
                    <a:cubicBezTo>
                      <a:pt x="13" y="3"/>
                      <a:pt x="1" y="9"/>
                      <a:pt x="1" y="9"/>
                    </a:cubicBezTo>
                    <a:lnTo>
                      <a:pt x="0" y="30"/>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17"/>
              <p:cNvSpPr/>
              <p:nvPr/>
            </p:nvSpPr>
            <p:spPr>
              <a:xfrm>
                <a:off x="4151" y="4315"/>
                <a:ext cx="561" cy="375"/>
              </a:xfrm>
              <a:custGeom>
                <a:avLst/>
                <a:gdLst/>
                <a:ahLst/>
                <a:cxnLst/>
                <a:rect l="l" t="t" r="r" b="b"/>
                <a:pathLst>
                  <a:path w="561" h="375" extrusionOk="0">
                    <a:moveTo>
                      <a:pt x="516" y="375"/>
                    </a:moveTo>
                    <a:lnTo>
                      <a:pt x="389" y="47"/>
                    </a:lnTo>
                    <a:lnTo>
                      <a:pt x="0" y="47"/>
                    </a:lnTo>
                    <a:lnTo>
                      <a:pt x="0" y="0"/>
                    </a:lnTo>
                    <a:lnTo>
                      <a:pt x="422" y="0"/>
                    </a:lnTo>
                    <a:lnTo>
                      <a:pt x="561" y="358"/>
                    </a:lnTo>
                    <a:lnTo>
                      <a:pt x="516" y="375"/>
                    </a:lnTo>
                    <a:close/>
                  </a:path>
                </a:pathLst>
              </a:custGeom>
              <a:solidFill>
                <a:srgbClr val="1D2A3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17"/>
              <p:cNvSpPr/>
              <p:nvPr/>
            </p:nvSpPr>
            <p:spPr>
              <a:xfrm>
                <a:off x="9601" y="4704"/>
                <a:ext cx="73" cy="514"/>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17"/>
              <p:cNvSpPr/>
              <p:nvPr/>
            </p:nvSpPr>
            <p:spPr>
              <a:xfrm>
                <a:off x="9629" y="5218"/>
                <a:ext cx="297" cy="107"/>
              </a:xfrm>
              <a:custGeom>
                <a:avLst/>
                <a:gdLst/>
                <a:ahLst/>
                <a:cxnLst/>
                <a:rect l="l" t="t" r="r" b="b"/>
                <a:pathLst>
                  <a:path w="297" h="107" extrusionOk="0">
                    <a:moveTo>
                      <a:pt x="267" y="107"/>
                    </a:moveTo>
                    <a:lnTo>
                      <a:pt x="297" y="107"/>
                    </a:lnTo>
                    <a:lnTo>
                      <a:pt x="45" y="0"/>
                    </a:lnTo>
                    <a:lnTo>
                      <a:pt x="0" y="55"/>
                    </a:lnTo>
                    <a:lnTo>
                      <a:pt x="267" y="10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17"/>
              <p:cNvSpPr/>
              <p:nvPr/>
            </p:nvSpPr>
            <p:spPr>
              <a:xfrm>
                <a:off x="9349" y="5218"/>
                <a:ext cx="297" cy="107"/>
              </a:xfrm>
              <a:custGeom>
                <a:avLst/>
                <a:gdLst/>
                <a:ahLst/>
                <a:cxnLst/>
                <a:rect l="l" t="t" r="r" b="b"/>
                <a:pathLst>
                  <a:path w="297" h="107" extrusionOk="0">
                    <a:moveTo>
                      <a:pt x="45" y="107"/>
                    </a:moveTo>
                    <a:lnTo>
                      <a:pt x="0" y="107"/>
                    </a:lnTo>
                    <a:lnTo>
                      <a:pt x="252" y="0"/>
                    </a:lnTo>
                    <a:lnTo>
                      <a:pt x="297" y="55"/>
                    </a:lnTo>
                    <a:lnTo>
                      <a:pt x="45" y="10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17"/>
              <p:cNvSpPr/>
              <p:nvPr/>
            </p:nvSpPr>
            <p:spPr>
              <a:xfrm>
                <a:off x="9601" y="5218"/>
                <a:ext cx="73" cy="45"/>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17"/>
              <p:cNvSpPr/>
              <p:nvPr/>
            </p:nvSpPr>
            <p:spPr>
              <a:xfrm>
                <a:off x="9608" y="5204"/>
                <a:ext cx="59" cy="154"/>
              </a:xfrm>
              <a:custGeom>
                <a:avLst/>
                <a:gdLst/>
                <a:ahLst/>
                <a:cxnLst/>
                <a:rect l="l" t="t" r="r" b="b"/>
                <a:pathLst>
                  <a:path w="59" h="154" extrusionOk="0">
                    <a:moveTo>
                      <a:pt x="14" y="154"/>
                    </a:moveTo>
                    <a:lnTo>
                      <a:pt x="45" y="154"/>
                    </a:lnTo>
                    <a:lnTo>
                      <a:pt x="59" y="0"/>
                    </a:lnTo>
                    <a:lnTo>
                      <a:pt x="0" y="0"/>
                    </a:lnTo>
                    <a:lnTo>
                      <a:pt x="14" y="154"/>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17"/>
              <p:cNvSpPr/>
              <p:nvPr/>
            </p:nvSpPr>
            <p:spPr>
              <a:xfrm>
                <a:off x="9896" y="5325"/>
                <a:ext cx="30" cy="33"/>
              </a:xfrm>
              <a:prstGeom prst="rect">
                <a:avLst/>
              </a:prstGeom>
              <a:solidFill>
                <a:srgbClr val="F9FD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17"/>
              <p:cNvSpPr/>
              <p:nvPr/>
            </p:nvSpPr>
            <p:spPr>
              <a:xfrm>
                <a:off x="9349" y="5325"/>
                <a:ext cx="30" cy="33"/>
              </a:xfrm>
              <a:prstGeom prst="rect">
                <a:avLst/>
              </a:prstGeom>
              <a:solidFill>
                <a:srgbClr val="F9FD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17"/>
              <p:cNvSpPr/>
              <p:nvPr/>
            </p:nvSpPr>
            <p:spPr>
              <a:xfrm>
                <a:off x="9379" y="3961"/>
                <a:ext cx="802" cy="778"/>
              </a:xfrm>
              <a:custGeom>
                <a:avLst/>
                <a:gdLst/>
                <a:ahLst/>
                <a:cxnLst/>
                <a:rect l="l" t="t" r="r" b="b"/>
                <a:pathLst>
                  <a:path w="802" h="778" extrusionOk="0">
                    <a:moveTo>
                      <a:pt x="802" y="0"/>
                    </a:moveTo>
                    <a:lnTo>
                      <a:pt x="547" y="778"/>
                    </a:lnTo>
                    <a:lnTo>
                      <a:pt x="0" y="778"/>
                    </a:lnTo>
                    <a:lnTo>
                      <a:pt x="0" y="694"/>
                    </a:lnTo>
                    <a:lnTo>
                      <a:pt x="474" y="694"/>
                    </a:lnTo>
                    <a:lnTo>
                      <a:pt x="712" y="9"/>
                    </a:lnTo>
                    <a:lnTo>
                      <a:pt x="802" y="0"/>
                    </a:lnTo>
                    <a:close/>
                  </a:path>
                </a:pathLst>
              </a:custGeom>
              <a:solidFill>
                <a:srgbClr val="2732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17"/>
              <p:cNvSpPr/>
              <p:nvPr/>
            </p:nvSpPr>
            <p:spPr>
              <a:xfrm>
                <a:off x="9379" y="3961"/>
                <a:ext cx="802" cy="778"/>
              </a:xfrm>
              <a:custGeom>
                <a:avLst/>
                <a:gdLst/>
                <a:ahLst/>
                <a:cxnLst/>
                <a:rect l="l" t="t" r="r" b="b"/>
                <a:pathLst>
                  <a:path w="802" h="778" extrusionOk="0">
                    <a:moveTo>
                      <a:pt x="521" y="743"/>
                    </a:moveTo>
                    <a:lnTo>
                      <a:pt x="767" y="5"/>
                    </a:lnTo>
                    <a:lnTo>
                      <a:pt x="802" y="0"/>
                    </a:lnTo>
                    <a:lnTo>
                      <a:pt x="547" y="778"/>
                    </a:lnTo>
                    <a:lnTo>
                      <a:pt x="0" y="778"/>
                    </a:lnTo>
                    <a:lnTo>
                      <a:pt x="0" y="743"/>
                    </a:lnTo>
                    <a:lnTo>
                      <a:pt x="521" y="743"/>
                    </a:lnTo>
                    <a:close/>
                  </a:path>
                </a:pathLst>
              </a:cu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17"/>
              <p:cNvSpPr/>
              <p:nvPr/>
            </p:nvSpPr>
            <p:spPr>
              <a:xfrm>
                <a:off x="9542" y="4739"/>
                <a:ext cx="191" cy="38"/>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7"/>
              <p:cNvSpPr/>
              <p:nvPr/>
            </p:nvSpPr>
            <p:spPr>
              <a:xfrm>
                <a:off x="9891" y="5341"/>
                <a:ext cx="40" cy="40"/>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17"/>
              <p:cNvSpPr/>
              <p:nvPr/>
            </p:nvSpPr>
            <p:spPr>
              <a:xfrm>
                <a:off x="9618" y="5341"/>
                <a:ext cx="40" cy="40"/>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17"/>
              <p:cNvSpPr/>
              <p:nvPr/>
            </p:nvSpPr>
            <p:spPr>
              <a:xfrm>
                <a:off x="9344" y="5341"/>
                <a:ext cx="40" cy="40"/>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7"/>
              <p:cNvSpPr/>
              <p:nvPr/>
            </p:nvSpPr>
            <p:spPr>
              <a:xfrm>
                <a:off x="8809" y="4393"/>
                <a:ext cx="1084" cy="882"/>
              </a:xfrm>
              <a:custGeom>
                <a:avLst/>
                <a:gdLst/>
                <a:ahLst/>
                <a:cxnLst/>
                <a:rect l="l" t="t" r="r" b="b"/>
                <a:pathLst>
                  <a:path w="460" h="374" extrusionOk="0">
                    <a:moveTo>
                      <a:pt x="0" y="365"/>
                    </a:moveTo>
                    <a:cubicBezTo>
                      <a:pt x="107" y="44"/>
                      <a:pt x="107" y="44"/>
                      <a:pt x="107" y="44"/>
                    </a:cubicBezTo>
                    <a:cubicBezTo>
                      <a:pt x="115" y="32"/>
                      <a:pt x="128" y="25"/>
                      <a:pt x="143" y="25"/>
                    </a:cubicBezTo>
                    <a:cubicBezTo>
                      <a:pt x="143" y="25"/>
                      <a:pt x="203" y="19"/>
                      <a:pt x="285" y="17"/>
                    </a:cubicBezTo>
                    <a:cubicBezTo>
                      <a:pt x="318" y="16"/>
                      <a:pt x="346" y="2"/>
                      <a:pt x="348" y="0"/>
                    </a:cubicBezTo>
                    <a:cubicBezTo>
                      <a:pt x="454" y="0"/>
                      <a:pt x="454" y="0"/>
                      <a:pt x="454" y="0"/>
                    </a:cubicBezTo>
                    <a:cubicBezTo>
                      <a:pt x="454" y="0"/>
                      <a:pt x="460" y="110"/>
                      <a:pt x="324" y="110"/>
                    </a:cubicBezTo>
                    <a:cubicBezTo>
                      <a:pt x="269" y="110"/>
                      <a:pt x="196" y="110"/>
                      <a:pt x="166" y="110"/>
                    </a:cubicBezTo>
                    <a:cubicBezTo>
                      <a:pt x="55" y="374"/>
                      <a:pt x="55" y="374"/>
                      <a:pt x="55" y="374"/>
                    </a:cubicBezTo>
                    <a:lnTo>
                      <a:pt x="0" y="36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17"/>
              <p:cNvSpPr/>
              <p:nvPr/>
            </p:nvSpPr>
            <p:spPr>
              <a:xfrm>
                <a:off x="8635" y="5254"/>
                <a:ext cx="308" cy="82"/>
              </a:xfrm>
              <a:custGeom>
                <a:avLst/>
                <a:gdLst/>
                <a:ahLst/>
                <a:cxnLst/>
                <a:rect l="l" t="t" r="r" b="b"/>
                <a:pathLst>
                  <a:path w="131" h="35" extrusionOk="0">
                    <a:moveTo>
                      <a:pt x="74" y="0"/>
                    </a:moveTo>
                    <a:cubicBezTo>
                      <a:pt x="74" y="0"/>
                      <a:pt x="37" y="11"/>
                      <a:pt x="23" y="12"/>
                    </a:cubicBezTo>
                    <a:cubicBezTo>
                      <a:pt x="4" y="13"/>
                      <a:pt x="0" y="35"/>
                      <a:pt x="0" y="35"/>
                    </a:cubicBezTo>
                    <a:cubicBezTo>
                      <a:pt x="125" y="35"/>
                      <a:pt x="125" y="35"/>
                      <a:pt x="125" y="35"/>
                    </a:cubicBezTo>
                    <a:cubicBezTo>
                      <a:pt x="125" y="35"/>
                      <a:pt x="131" y="22"/>
                      <a:pt x="129" y="9"/>
                    </a:cubicBezTo>
                    <a:cubicBezTo>
                      <a:pt x="106" y="5"/>
                      <a:pt x="78" y="0"/>
                      <a:pt x="78" y="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17"/>
              <p:cNvSpPr/>
              <p:nvPr/>
            </p:nvSpPr>
            <p:spPr>
              <a:xfrm>
                <a:off x="9615" y="3399"/>
                <a:ext cx="146" cy="416"/>
              </a:xfrm>
              <a:custGeom>
                <a:avLst/>
                <a:gdLst/>
                <a:ahLst/>
                <a:cxnLst/>
                <a:rect l="l" t="t" r="r" b="b"/>
                <a:pathLst>
                  <a:path w="146" h="416" extrusionOk="0">
                    <a:moveTo>
                      <a:pt x="146" y="354"/>
                    </a:moveTo>
                    <a:lnTo>
                      <a:pt x="120" y="147"/>
                    </a:lnTo>
                    <a:lnTo>
                      <a:pt x="0" y="0"/>
                    </a:lnTo>
                    <a:lnTo>
                      <a:pt x="64" y="416"/>
                    </a:lnTo>
                    <a:lnTo>
                      <a:pt x="146" y="354"/>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7"/>
              <p:cNvSpPr/>
              <p:nvPr/>
            </p:nvSpPr>
            <p:spPr>
              <a:xfrm>
                <a:off x="9615" y="3399"/>
                <a:ext cx="146" cy="416"/>
              </a:xfrm>
              <a:custGeom>
                <a:avLst/>
                <a:gdLst/>
                <a:ahLst/>
                <a:cxnLst/>
                <a:rect l="l" t="t" r="r" b="b"/>
                <a:pathLst>
                  <a:path w="146" h="416" extrusionOk="0">
                    <a:moveTo>
                      <a:pt x="146" y="354"/>
                    </a:moveTo>
                    <a:lnTo>
                      <a:pt x="120" y="147"/>
                    </a:lnTo>
                    <a:lnTo>
                      <a:pt x="0" y="0"/>
                    </a:lnTo>
                    <a:lnTo>
                      <a:pt x="64" y="416"/>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17"/>
              <p:cNvSpPr/>
              <p:nvPr/>
            </p:nvSpPr>
            <p:spPr>
              <a:xfrm>
                <a:off x="9467" y="3487"/>
                <a:ext cx="254" cy="266"/>
              </a:xfrm>
              <a:custGeom>
                <a:avLst/>
                <a:gdLst/>
                <a:ahLst/>
                <a:cxnLst/>
                <a:rect l="l" t="t" r="r" b="b"/>
                <a:pathLst>
                  <a:path w="108" h="113" extrusionOk="0">
                    <a:moveTo>
                      <a:pt x="0" y="0"/>
                    </a:moveTo>
                    <a:cubicBezTo>
                      <a:pt x="0" y="0"/>
                      <a:pt x="8" y="113"/>
                      <a:pt x="57" y="113"/>
                    </a:cubicBezTo>
                    <a:cubicBezTo>
                      <a:pt x="87" y="113"/>
                      <a:pt x="108" y="94"/>
                      <a:pt x="108" y="59"/>
                    </a:cubicBezTo>
                    <a:cubicBezTo>
                      <a:pt x="103" y="0"/>
                      <a:pt x="103" y="0"/>
                      <a:pt x="103" y="0"/>
                    </a:cubicBezTo>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7"/>
              <p:cNvSpPr/>
              <p:nvPr/>
            </p:nvSpPr>
            <p:spPr>
              <a:xfrm>
                <a:off x="9394" y="3364"/>
                <a:ext cx="327" cy="182"/>
              </a:xfrm>
              <a:custGeom>
                <a:avLst/>
                <a:gdLst/>
                <a:ahLst/>
                <a:cxnLst/>
                <a:rect l="l" t="t" r="r" b="b"/>
                <a:pathLst>
                  <a:path w="139" h="77" extrusionOk="0">
                    <a:moveTo>
                      <a:pt x="123" y="52"/>
                    </a:moveTo>
                    <a:cubicBezTo>
                      <a:pt x="123" y="52"/>
                      <a:pt x="55" y="77"/>
                      <a:pt x="28" y="52"/>
                    </a:cubicBezTo>
                    <a:cubicBezTo>
                      <a:pt x="0" y="28"/>
                      <a:pt x="40" y="0"/>
                      <a:pt x="83" y="0"/>
                    </a:cubicBezTo>
                    <a:cubicBezTo>
                      <a:pt x="126" y="0"/>
                      <a:pt x="139" y="20"/>
                      <a:pt x="139" y="20"/>
                    </a:cubicBezTo>
                    <a:lnTo>
                      <a:pt x="123" y="52"/>
                    </a:lnTo>
                    <a:close/>
                  </a:path>
                </a:pathLst>
              </a:cu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17"/>
              <p:cNvSpPr/>
              <p:nvPr/>
            </p:nvSpPr>
            <p:spPr>
              <a:xfrm>
                <a:off x="9382" y="3310"/>
                <a:ext cx="339" cy="203"/>
              </a:xfrm>
              <a:custGeom>
                <a:avLst/>
                <a:gdLst/>
                <a:ahLst/>
                <a:cxnLst/>
                <a:rect l="l" t="t" r="r" b="b"/>
                <a:pathLst>
                  <a:path w="144" h="86" extrusionOk="0">
                    <a:moveTo>
                      <a:pt x="144" y="43"/>
                    </a:moveTo>
                    <a:cubicBezTo>
                      <a:pt x="144" y="43"/>
                      <a:pt x="138" y="18"/>
                      <a:pt x="115" y="14"/>
                    </a:cubicBezTo>
                    <a:cubicBezTo>
                      <a:pt x="92" y="9"/>
                      <a:pt x="44" y="30"/>
                      <a:pt x="5" y="0"/>
                    </a:cubicBezTo>
                    <a:cubicBezTo>
                      <a:pt x="0" y="62"/>
                      <a:pt x="21" y="83"/>
                      <a:pt x="63" y="86"/>
                    </a:cubicBezTo>
                  </a:path>
                </a:pathLst>
              </a:cu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17"/>
              <p:cNvSpPr/>
              <p:nvPr/>
            </p:nvSpPr>
            <p:spPr>
              <a:xfrm>
                <a:off x="9639" y="3411"/>
                <a:ext cx="148" cy="248"/>
              </a:xfrm>
              <a:custGeom>
                <a:avLst/>
                <a:gdLst/>
                <a:ahLst/>
                <a:cxnLst/>
                <a:rect l="l" t="t" r="r" b="b"/>
                <a:pathLst>
                  <a:path w="63" h="105" extrusionOk="0">
                    <a:moveTo>
                      <a:pt x="35" y="0"/>
                    </a:moveTo>
                    <a:cubicBezTo>
                      <a:pt x="35" y="0"/>
                      <a:pt x="51" y="0"/>
                      <a:pt x="57" y="15"/>
                    </a:cubicBezTo>
                    <a:cubicBezTo>
                      <a:pt x="63" y="29"/>
                      <a:pt x="59" y="90"/>
                      <a:pt x="47" y="105"/>
                    </a:cubicBezTo>
                    <a:cubicBezTo>
                      <a:pt x="46" y="89"/>
                      <a:pt x="32" y="61"/>
                      <a:pt x="22" y="52"/>
                    </a:cubicBezTo>
                    <a:cubicBezTo>
                      <a:pt x="12" y="43"/>
                      <a:pt x="6" y="45"/>
                      <a:pt x="0" y="61"/>
                    </a:cubicBezTo>
                    <a:cubicBezTo>
                      <a:pt x="3" y="41"/>
                      <a:pt x="2" y="32"/>
                      <a:pt x="2" y="32"/>
                    </a:cubicBezTo>
                    <a:lnTo>
                      <a:pt x="35" y="0"/>
                    </a:lnTo>
                    <a:close/>
                  </a:path>
                </a:pathLst>
              </a:cu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17"/>
              <p:cNvSpPr/>
              <p:nvPr/>
            </p:nvSpPr>
            <p:spPr>
              <a:xfrm>
                <a:off x="9688" y="3534"/>
                <a:ext cx="83" cy="125"/>
              </a:xfrm>
              <a:custGeom>
                <a:avLst/>
                <a:gdLst/>
                <a:ahLst/>
                <a:cxnLst/>
                <a:rect l="l" t="t" r="r" b="b"/>
                <a:pathLst>
                  <a:path w="35" h="53" extrusionOk="0">
                    <a:moveTo>
                      <a:pt x="1" y="0"/>
                    </a:moveTo>
                    <a:cubicBezTo>
                      <a:pt x="1" y="0"/>
                      <a:pt x="11" y="16"/>
                      <a:pt x="0" y="45"/>
                    </a:cubicBezTo>
                    <a:cubicBezTo>
                      <a:pt x="17" y="48"/>
                      <a:pt x="26" y="53"/>
                      <a:pt x="26" y="53"/>
                    </a:cubicBezTo>
                    <a:cubicBezTo>
                      <a:pt x="26" y="53"/>
                      <a:pt x="35" y="37"/>
                      <a:pt x="26" y="24"/>
                    </a:cubicBezTo>
                    <a:cubicBezTo>
                      <a:pt x="18" y="11"/>
                      <a:pt x="1" y="0"/>
                      <a:pt x="1" y="0"/>
                    </a:cubicBezTo>
                    <a:close/>
                  </a:path>
                </a:pathLst>
              </a:cu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17"/>
              <p:cNvSpPr/>
              <p:nvPr/>
            </p:nvSpPr>
            <p:spPr>
              <a:xfrm>
                <a:off x="9577" y="3697"/>
                <a:ext cx="338" cy="696"/>
              </a:xfrm>
              <a:custGeom>
                <a:avLst/>
                <a:gdLst/>
                <a:ahLst/>
                <a:cxnLst/>
                <a:rect l="l" t="t" r="r" b="b"/>
                <a:pathLst>
                  <a:path w="143" h="295" extrusionOk="0">
                    <a:moveTo>
                      <a:pt x="128" y="295"/>
                    </a:moveTo>
                    <a:cubicBezTo>
                      <a:pt x="128" y="295"/>
                      <a:pt x="143" y="146"/>
                      <a:pt x="128" y="73"/>
                    </a:cubicBezTo>
                    <a:cubicBezTo>
                      <a:pt x="113" y="0"/>
                      <a:pt x="25" y="4"/>
                      <a:pt x="13" y="73"/>
                    </a:cubicBezTo>
                    <a:cubicBezTo>
                      <a:pt x="0" y="143"/>
                      <a:pt x="33" y="191"/>
                      <a:pt x="31" y="220"/>
                    </a:cubicBezTo>
                    <a:cubicBezTo>
                      <a:pt x="29" y="248"/>
                      <a:pt x="22" y="295"/>
                      <a:pt x="22" y="295"/>
                    </a:cubicBezTo>
                    <a:lnTo>
                      <a:pt x="128" y="29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17"/>
              <p:cNvSpPr/>
              <p:nvPr/>
            </p:nvSpPr>
            <p:spPr>
              <a:xfrm>
                <a:off x="9080" y="3746"/>
                <a:ext cx="721" cy="406"/>
              </a:xfrm>
              <a:custGeom>
                <a:avLst/>
                <a:gdLst/>
                <a:ahLst/>
                <a:cxnLst/>
                <a:rect l="l" t="t" r="r" b="b"/>
                <a:pathLst>
                  <a:path w="306" h="172" extrusionOk="0">
                    <a:moveTo>
                      <a:pt x="0" y="146"/>
                    </a:moveTo>
                    <a:cubicBezTo>
                      <a:pt x="0" y="146"/>
                      <a:pt x="154" y="133"/>
                      <a:pt x="216" y="60"/>
                    </a:cubicBezTo>
                    <a:cubicBezTo>
                      <a:pt x="265" y="0"/>
                      <a:pt x="306" y="60"/>
                      <a:pt x="256" y="100"/>
                    </a:cubicBezTo>
                    <a:cubicBezTo>
                      <a:pt x="204" y="141"/>
                      <a:pt x="118" y="172"/>
                      <a:pt x="0" y="168"/>
                    </a:cubicBezTo>
                    <a:cubicBezTo>
                      <a:pt x="0" y="163"/>
                      <a:pt x="0" y="146"/>
                      <a:pt x="0" y="146"/>
                    </a:cubicBezTo>
                    <a:close/>
                  </a:path>
                </a:pathLst>
              </a:custGeom>
              <a:solidFill>
                <a:srgbClr val="2E75B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17"/>
              <p:cNvSpPr/>
              <p:nvPr/>
            </p:nvSpPr>
            <p:spPr>
              <a:xfrm>
                <a:off x="9002" y="4072"/>
                <a:ext cx="78" cy="78"/>
              </a:xfrm>
              <a:custGeom>
                <a:avLst/>
                <a:gdLst/>
                <a:ahLst/>
                <a:cxnLst/>
                <a:rect l="l" t="t" r="r" b="b"/>
                <a:pathLst>
                  <a:path w="33" h="33" extrusionOk="0">
                    <a:moveTo>
                      <a:pt x="33" y="30"/>
                    </a:moveTo>
                    <a:cubicBezTo>
                      <a:pt x="33" y="30"/>
                      <a:pt x="7" y="33"/>
                      <a:pt x="4" y="28"/>
                    </a:cubicBezTo>
                    <a:cubicBezTo>
                      <a:pt x="2" y="26"/>
                      <a:pt x="5" y="25"/>
                      <a:pt x="7" y="25"/>
                    </a:cubicBezTo>
                    <a:cubicBezTo>
                      <a:pt x="3" y="24"/>
                      <a:pt x="2" y="24"/>
                      <a:pt x="2" y="22"/>
                    </a:cubicBezTo>
                    <a:cubicBezTo>
                      <a:pt x="2" y="20"/>
                      <a:pt x="7" y="19"/>
                      <a:pt x="7" y="19"/>
                    </a:cubicBezTo>
                    <a:cubicBezTo>
                      <a:pt x="7" y="19"/>
                      <a:pt x="0" y="19"/>
                      <a:pt x="0" y="16"/>
                    </a:cubicBezTo>
                    <a:cubicBezTo>
                      <a:pt x="0" y="13"/>
                      <a:pt x="6" y="13"/>
                      <a:pt x="6" y="13"/>
                    </a:cubicBezTo>
                    <a:cubicBezTo>
                      <a:pt x="6" y="13"/>
                      <a:pt x="0" y="13"/>
                      <a:pt x="0" y="10"/>
                    </a:cubicBezTo>
                    <a:cubicBezTo>
                      <a:pt x="0" y="8"/>
                      <a:pt x="2" y="8"/>
                      <a:pt x="5" y="8"/>
                    </a:cubicBezTo>
                    <a:cubicBezTo>
                      <a:pt x="7" y="7"/>
                      <a:pt x="20" y="10"/>
                      <a:pt x="20" y="10"/>
                    </a:cubicBezTo>
                    <a:cubicBezTo>
                      <a:pt x="20" y="10"/>
                      <a:pt x="13" y="6"/>
                      <a:pt x="9" y="6"/>
                    </a:cubicBezTo>
                    <a:cubicBezTo>
                      <a:pt x="5" y="5"/>
                      <a:pt x="5" y="0"/>
                      <a:pt x="13" y="2"/>
                    </a:cubicBezTo>
                    <a:cubicBezTo>
                      <a:pt x="21" y="3"/>
                      <a:pt x="33" y="9"/>
                      <a:pt x="33" y="9"/>
                    </a:cubicBezTo>
                    <a:lnTo>
                      <a:pt x="33" y="30"/>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17"/>
              <p:cNvSpPr/>
              <p:nvPr/>
            </p:nvSpPr>
            <p:spPr>
              <a:xfrm>
                <a:off x="9431" y="4315"/>
                <a:ext cx="566" cy="375"/>
              </a:xfrm>
              <a:custGeom>
                <a:avLst/>
                <a:gdLst/>
                <a:ahLst/>
                <a:cxnLst/>
                <a:rect l="l" t="t" r="r" b="b"/>
                <a:pathLst>
                  <a:path w="566" h="375" extrusionOk="0">
                    <a:moveTo>
                      <a:pt x="45" y="375"/>
                    </a:moveTo>
                    <a:lnTo>
                      <a:pt x="172" y="47"/>
                    </a:lnTo>
                    <a:lnTo>
                      <a:pt x="566" y="47"/>
                    </a:lnTo>
                    <a:lnTo>
                      <a:pt x="566" y="0"/>
                    </a:lnTo>
                    <a:lnTo>
                      <a:pt x="139" y="0"/>
                    </a:lnTo>
                    <a:lnTo>
                      <a:pt x="0" y="358"/>
                    </a:lnTo>
                    <a:lnTo>
                      <a:pt x="45" y="375"/>
                    </a:lnTo>
                    <a:close/>
                  </a:path>
                </a:pathLst>
              </a:custGeom>
              <a:solidFill>
                <a:srgbClr val="1D2A3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17"/>
              <p:cNvSpPr/>
              <p:nvPr/>
            </p:nvSpPr>
            <p:spPr>
              <a:xfrm>
                <a:off x="4736" y="4152"/>
                <a:ext cx="101" cy="1243"/>
              </a:xfrm>
              <a:prstGeom prst="rect">
                <a:avLst/>
              </a:prstGeom>
              <a:solidFill>
                <a:srgbClr val="F9FD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17"/>
              <p:cNvSpPr/>
              <p:nvPr/>
            </p:nvSpPr>
            <p:spPr>
              <a:xfrm>
                <a:off x="9396" y="4152"/>
                <a:ext cx="101" cy="124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17"/>
              <p:cNvSpPr/>
              <p:nvPr/>
            </p:nvSpPr>
            <p:spPr>
              <a:xfrm>
                <a:off x="4736" y="4152"/>
                <a:ext cx="4761" cy="92"/>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17"/>
              <p:cNvSpPr/>
              <p:nvPr/>
            </p:nvSpPr>
            <p:spPr>
              <a:xfrm>
                <a:off x="6018" y="3503"/>
                <a:ext cx="106" cy="477"/>
              </a:xfrm>
              <a:custGeom>
                <a:avLst/>
                <a:gdLst/>
                <a:ahLst/>
                <a:cxnLst/>
                <a:rect l="l" t="t" r="r" b="b"/>
                <a:pathLst>
                  <a:path w="106" h="477" extrusionOk="0">
                    <a:moveTo>
                      <a:pt x="0" y="427"/>
                    </a:moveTo>
                    <a:lnTo>
                      <a:pt x="0" y="170"/>
                    </a:lnTo>
                    <a:lnTo>
                      <a:pt x="106" y="0"/>
                    </a:lnTo>
                    <a:lnTo>
                      <a:pt x="106" y="477"/>
                    </a:lnTo>
                    <a:lnTo>
                      <a:pt x="0" y="427"/>
                    </a:lnTo>
                    <a:close/>
                  </a:path>
                </a:pathLst>
              </a:custGeom>
              <a:solidFill>
                <a:srgbClr val="F9B4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17"/>
              <p:cNvSpPr/>
              <p:nvPr/>
            </p:nvSpPr>
            <p:spPr>
              <a:xfrm>
                <a:off x="6018" y="3503"/>
                <a:ext cx="106" cy="477"/>
              </a:xfrm>
              <a:custGeom>
                <a:avLst/>
                <a:gdLst/>
                <a:ahLst/>
                <a:cxnLst/>
                <a:rect l="l" t="t" r="r" b="b"/>
                <a:pathLst>
                  <a:path w="106" h="477" extrusionOk="0">
                    <a:moveTo>
                      <a:pt x="0" y="427"/>
                    </a:moveTo>
                    <a:lnTo>
                      <a:pt x="0" y="170"/>
                    </a:lnTo>
                    <a:lnTo>
                      <a:pt x="106" y="0"/>
                    </a:lnTo>
                    <a:lnTo>
                      <a:pt x="106" y="477"/>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17"/>
              <p:cNvSpPr/>
              <p:nvPr/>
            </p:nvSpPr>
            <p:spPr>
              <a:xfrm>
                <a:off x="5919" y="3357"/>
                <a:ext cx="309" cy="410"/>
              </a:xfrm>
              <a:custGeom>
                <a:avLst/>
                <a:gdLst/>
                <a:ahLst/>
                <a:cxnLst/>
                <a:rect l="l" t="t" r="r" b="b"/>
                <a:pathLst>
                  <a:path w="131" h="174" extrusionOk="0">
                    <a:moveTo>
                      <a:pt x="131" y="108"/>
                    </a:moveTo>
                    <a:cubicBezTo>
                      <a:pt x="131" y="144"/>
                      <a:pt x="102" y="174"/>
                      <a:pt x="66" y="174"/>
                    </a:cubicBezTo>
                    <a:cubicBezTo>
                      <a:pt x="66" y="174"/>
                      <a:pt x="66" y="174"/>
                      <a:pt x="66" y="174"/>
                    </a:cubicBezTo>
                    <a:cubicBezTo>
                      <a:pt x="29" y="174"/>
                      <a:pt x="0" y="144"/>
                      <a:pt x="0" y="108"/>
                    </a:cubicBezTo>
                    <a:cubicBezTo>
                      <a:pt x="0" y="66"/>
                      <a:pt x="0" y="66"/>
                      <a:pt x="0" y="66"/>
                    </a:cubicBezTo>
                    <a:cubicBezTo>
                      <a:pt x="0" y="29"/>
                      <a:pt x="29" y="0"/>
                      <a:pt x="66" y="0"/>
                    </a:cubicBezTo>
                    <a:cubicBezTo>
                      <a:pt x="66" y="0"/>
                      <a:pt x="66" y="0"/>
                      <a:pt x="66" y="0"/>
                    </a:cubicBezTo>
                    <a:cubicBezTo>
                      <a:pt x="102" y="0"/>
                      <a:pt x="131" y="29"/>
                      <a:pt x="131" y="66"/>
                    </a:cubicBezTo>
                    <a:lnTo>
                      <a:pt x="131" y="108"/>
                    </a:lnTo>
                    <a:close/>
                  </a:path>
                </a:pathLst>
              </a:custGeom>
              <a:solidFill>
                <a:srgbClr val="F9B4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17"/>
              <p:cNvSpPr/>
              <p:nvPr/>
            </p:nvSpPr>
            <p:spPr>
              <a:xfrm>
                <a:off x="5848" y="3786"/>
                <a:ext cx="420" cy="493"/>
              </a:xfrm>
              <a:custGeom>
                <a:avLst/>
                <a:gdLst/>
                <a:ahLst/>
                <a:cxnLst/>
                <a:rect l="l" t="t" r="r" b="b"/>
                <a:pathLst>
                  <a:path w="178" h="209" extrusionOk="0">
                    <a:moveTo>
                      <a:pt x="0" y="209"/>
                    </a:moveTo>
                    <a:cubicBezTo>
                      <a:pt x="2" y="7"/>
                      <a:pt x="2" y="7"/>
                      <a:pt x="2" y="7"/>
                    </a:cubicBezTo>
                    <a:cubicBezTo>
                      <a:pt x="2" y="7"/>
                      <a:pt x="18" y="1"/>
                      <a:pt x="72" y="0"/>
                    </a:cubicBezTo>
                    <a:cubicBezTo>
                      <a:pt x="97" y="34"/>
                      <a:pt x="97" y="34"/>
                      <a:pt x="97" y="34"/>
                    </a:cubicBezTo>
                    <a:cubicBezTo>
                      <a:pt x="117" y="0"/>
                      <a:pt x="117" y="0"/>
                      <a:pt x="117" y="0"/>
                    </a:cubicBezTo>
                    <a:cubicBezTo>
                      <a:pt x="143" y="1"/>
                      <a:pt x="178" y="12"/>
                      <a:pt x="178" y="12"/>
                    </a:cubicBezTo>
                    <a:cubicBezTo>
                      <a:pt x="168" y="209"/>
                      <a:pt x="168" y="209"/>
                      <a:pt x="168" y="209"/>
                    </a:cubicBezTo>
                    <a:lnTo>
                      <a:pt x="0" y="20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17"/>
              <p:cNvSpPr/>
              <p:nvPr/>
            </p:nvSpPr>
            <p:spPr>
              <a:xfrm>
                <a:off x="5877" y="3329"/>
                <a:ext cx="391" cy="413"/>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17"/>
              <p:cNvSpPr/>
              <p:nvPr/>
            </p:nvSpPr>
            <p:spPr>
              <a:xfrm>
                <a:off x="6018" y="3775"/>
                <a:ext cx="106" cy="106"/>
              </a:xfrm>
              <a:custGeom>
                <a:avLst/>
                <a:gdLst/>
                <a:ahLst/>
                <a:cxnLst/>
                <a:rect l="l" t="t" r="r" b="b"/>
                <a:pathLst>
                  <a:path w="106" h="106" extrusionOk="0">
                    <a:moveTo>
                      <a:pt x="106" y="11"/>
                    </a:moveTo>
                    <a:lnTo>
                      <a:pt x="106" y="0"/>
                    </a:lnTo>
                    <a:lnTo>
                      <a:pt x="0" y="0"/>
                    </a:lnTo>
                    <a:lnTo>
                      <a:pt x="0" y="11"/>
                    </a:lnTo>
                    <a:lnTo>
                      <a:pt x="57" y="106"/>
                    </a:lnTo>
                    <a:lnTo>
                      <a:pt x="106" y="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17"/>
              <p:cNvSpPr/>
              <p:nvPr/>
            </p:nvSpPr>
            <p:spPr>
              <a:xfrm>
                <a:off x="5622" y="3805"/>
                <a:ext cx="384" cy="345"/>
              </a:xfrm>
              <a:custGeom>
                <a:avLst/>
                <a:gdLst/>
                <a:ahLst/>
                <a:cxnLst/>
                <a:rect l="l" t="t" r="r" b="b"/>
                <a:pathLst>
                  <a:path w="163" h="146" extrusionOk="0">
                    <a:moveTo>
                      <a:pt x="98" y="0"/>
                    </a:moveTo>
                    <a:cubicBezTo>
                      <a:pt x="98" y="0"/>
                      <a:pt x="0" y="127"/>
                      <a:pt x="46" y="146"/>
                    </a:cubicBezTo>
                    <a:cubicBezTo>
                      <a:pt x="115" y="146"/>
                      <a:pt x="163" y="146"/>
                      <a:pt x="163" y="146"/>
                    </a:cubicBezTo>
                    <a:cubicBezTo>
                      <a:pt x="155" y="127"/>
                      <a:pt x="155" y="127"/>
                      <a:pt x="155" y="127"/>
                    </a:cubicBezTo>
                    <a:cubicBezTo>
                      <a:pt x="155" y="127"/>
                      <a:pt x="84" y="125"/>
                      <a:pt x="77" y="114"/>
                    </a:cubicBezTo>
                    <a:cubicBezTo>
                      <a:pt x="69" y="103"/>
                      <a:pt x="137" y="35"/>
                      <a:pt x="137" y="35"/>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17"/>
              <p:cNvSpPr/>
              <p:nvPr/>
            </p:nvSpPr>
            <p:spPr>
              <a:xfrm>
                <a:off x="6110" y="3815"/>
                <a:ext cx="384" cy="335"/>
              </a:xfrm>
              <a:custGeom>
                <a:avLst/>
                <a:gdLst/>
                <a:ahLst/>
                <a:cxnLst/>
                <a:rect l="l" t="t" r="r" b="b"/>
                <a:pathLst>
                  <a:path w="163" h="142" extrusionOk="0">
                    <a:moveTo>
                      <a:pt x="67" y="0"/>
                    </a:moveTo>
                    <a:cubicBezTo>
                      <a:pt x="67" y="0"/>
                      <a:pt x="163" y="123"/>
                      <a:pt x="117" y="142"/>
                    </a:cubicBezTo>
                    <a:cubicBezTo>
                      <a:pt x="48" y="142"/>
                      <a:pt x="0" y="142"/>
                      <a:pt x="0" y="142"/>
                    </a:cubicBezTo>
                    <a:cubicBezTo>
                      <a:pt x="8" y="123"/>
                      <a:pt x="8" y="123"/>
                      <a:pt x="8" y="123"/>
                    </a:cubicBezTo>
                    <a:cubicBezTo>
                      <a:pt x="8" y="123"/>
                      <a:pt x="79" y="121"/>
                      <a:pt x="87" y="110"/>
                    </a:cubicBezTo>
                    <a:cubicBezTo>
                      <a:pt x="94" y="99"/>
                      <a:pt x="26" y="31"/>
                      <a:pt x="26" y="31"/>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17"/>
              <p:cNvSpPr/>
              <p:nvPr/>
            </p:nvSpPr>
            <p:spPr>
              <a:xfrm>
                <a:off x="6136" y="5336"/>
                <a:ext cx="262" cy="85"/>
              </a:xfrm>
              <a:custGeom>
                <a:avLst/>
                <a:gdLst/>
                <a:ahLst/>
                <a:cxnLst/>
                <a:rect l="l" t="t" r="r" b="b"/>
                <a:pathLst>
                  <a:path w="111" h="36" extrusionOk="0">
                    <a:moveTo>
                      <a:pt x="48" y="0"/>
                    </a:moveTo>
                    <a:cubicBezTo>
                      <a:pt x="48" y="0"/>
                      <a:pt x="80" y="12"/>
                      <a:pt x="92" y="13"/>
                    </a:cubicBezTo>
                    <a:cubicBezTo>
                      <a:pt x="107" y="14"/>
                      <a:pt x="111" y="36"/>
                      <a:pt x="111" y="36"/>
                    </a:cubicBezTo>
                    <a:cubicBezTo>
                      <a:pt x="5" y="36"/>
                      <a:pt x="5" y="36"/>
                      <a:pt x="5" y="36"/>
                    </a:cubicBezTo>
                    <a:cubicBezTo>
                      <a:pt x="5" y="36"/>
                      <a:pt x="0" y="23"/>
                      <a:pt x="2" y="10"/>
                    </a:cubicBezTo>
                    <a:cubicBezTo>
                      <a:pt x="22" y="6"/>
                      <a:pt x="46" y="0"/>
                      <a:pt x="46" y="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17"/>
              <p:cNvSpPr/>
              <p:nvPr/>
            </p:nvSpPr>
            <p:spPr>
              <a:xfrm>
                <a:off x="5733" y="5336"/>
                <a:ext cx="259" cy="85"/>
              </a:xfrm>
              <a:custGeom>
                <a:avLst/>
                <a:gdLst/>
                <a:ahLst/>
                <a:cxnLst/>
                <a:rect l="l" t="t" r="r" b="b"/>
                <a:pathLst>
                  <a:path w="110" h="36" extrusionOk="0">
                    <a:moveTo>
                      <a:pt x="62" y="0"/>
                    </a:moveTo>
                    <a:cubicBezTo>
                      <a:pt x="62" y="0"/>
                      <a:pt x="31" y="12"/>
                      <a:pt x="19" y="13"/>
                    </a:cubicBezTo>
                    <a:cubicBezTo>
                      <a:pt x="3" y="14"/>
                      <a:pt x="0" y="36"/>
                      <a:pt x="0" y="36"/>
                    </a:cubicBezTo>
                    <a:cubicBezTo>
                      <a:pt x="105" y="36"/>
                      <a:pt x="105" y="36"/>
                      <a:pt x="105" y="36"/>
                    </a:cubicBezTo>
                    <a:cubicBezTo>
                      <a:pt x="105" y="36"/>
                      <a:pt x="110" y="23"/>
                      <a:pt x="109" y="10"/>
                    </a:cubicBezTo>
                    <a:cubicBezTo>
                      <a:pt x="89" y="6"/>
                      <a:pt x="65" y="0"/>
                      <a:pt x="65" y="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17"/>
              <p:cNvSpPr/>
              <p:nvPr/>
            </p:nvSpPr>
            <p:spPr>
              <a:xfrm>
                <a:off x="5837" y="4515"/>
                <a:ext cx="221" cy="847"/>
              </a:xfrm>
              <a:custGeom>
                <a:avLst/>
                <a:gdLst/>
                <a:ahLst/>
                <a:cxnLst/>
                <a:rect l="l" t="t" r="r" b="b"/>
                <a:pathLst>
                  <a:path w="94" h="359" extrusionOk="0">
                    <a:moveTo>
                      <a:pt x="65" y="359"/>
                    </a:moveTo>
                    <a:cubicBezTo>
                      <a:pt x="65" y="359"/>
                      <a:pt x="94" y="51"/>
                      <a:pt x="94" y="49"/>
                    </a:cubicBezTo>
                    <a:cubicBezTo>
                      <a:pt x="94" y="46"/>
                      <a:pt x="90" y="0"/>
                      <a:pt x="50" y="0"/>
                    </a:cubicBezTo>
                    <a:cubicBezTo>
                      <a:pt x="11" y="0"/>
                      <a:pt x="0" y="26"/>
                      <a:pt x="0" y="55"/>
                    </a:cubicBezTo>
                    <a:cubicBezTo>
                      <a:pt x="0" y="83"/>
                      <a:pt x="15" y="359"/>
                      <a:pt x="15" y="359"/>
                    </a:cubicBezTo>
                    <a:lnTo>
                      <a:pt x="65" y="35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17"/>
              <p:cNvSpPr/>
              <p:nvPr/>
            </p:nvSpPr>
            <p:spPr>
              <a:xfrm>
                <a:off x="6105" y="4515"/>
                <a:ext cx="220" cy="847"/>
              </a:xfrm>
              <a:custGeom>
                <a:avLst/>
                <a:gdLst/>
                <a:ahLst/>
                <a:cxnLst/>
                <a:rect l="l" t="t" r="r" b="b"/>
                <a:pathLst>
                  <a:path w="93" h="359" extrusionOk="0">
                    <a:moveTo>
                      <a:pt x="65" y="359"/>
                    </a:moveTo>
                    <a:cubicBezTo>
                      <a:pt x="65" y="359"/>
                      <a:pt x="93" y="51"/>
                      <a:pt x="93" y="49"/>
                    </a:cubicBezTo>
                    <a:cubicBezTo>
                      <a:pt x="93" y="46"/>
                      <a:pt x="89" y="0"/>
                      <a:pt x="50" y="0"/>
                    </a:cubicBezTo>
                    <a:cubicBezTo>
                      <a:pt x="11" y="0"/>
                      <a:pt x="0" y="26"/>
                      <a:pt x="0" y="55"/>
                    </a:cubicBezTo>
                    <a:cubicBezTo>
                      <a:pt x="0" y="83"/>
                      <a:pt x="14" y="359"/>
                      <a:pt x="14" y="359"/>
                    </a:cubicBezTo>
                    <a:lnTo>
                      <a:pt x="65" y="35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17"/>
              <p:cNvSpPr/>
              <p:nvPr/>
            </p:nvSpPr>
            <p:spPr>
              <a:xfrm>
                <a:off x="6025" y="4841"/>
                <a:ext cx="78" cy="561"/>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17"/>
              <p:cNvSpPr/>
              <p:nvPr/>
            </p:nvSpPr>
            <p:spPr>
              <a:xfrm>
                <a:off x="5754" y="5402"/>
                <a:ext cx="321" cy="116"/>
              </a:xfrm>
              <a:custGeom>
                <a:avLst/>
                <a:gdLst/>
                <a:ahLst/>
                <a:cxnLst/>
                <a:rect l="l" t="t" r="r" b="b"/>
                <a:pathLst>
                  <a:path w="321" h="116" extrusionOk="0">
                    <a:moveTo>
                      <a:pt x="35" y="116"/>
                    </a:moveTo>
                    <a:lnTo>
                      <a:pt x="0" y="116"/>
                    </a:lnTo>
                    <a:lnTo>
                      <a:pt x="271" y="0"/>
                    </a:lnTo>
                    <a:lnTo>
                      <a:pt x="321" y="57"/>
                    </a:lnTo>
                    <a:lnTo>
                      <a:pt x="35" y="116"/>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17"/>
              <p:cNvSpPr/>
              <p:nvPr/>
            </p:nvSpPr>
            <p:spPr>
              <a:xfrm>
                <a:off x="6056" y="5402"/>
                <a:ext cx="318" cy="116"/>
              </a:xfrm>
              <a:custGeom>
                <a:avLst/>
                <a:gdLst/>
                <a:ahLst/>
                <a:cxnLst/>
                <a:rect l="l" t="t" r="r" b="b"/>
                <a:pathLst>
                  <a:path w="318" h="116" extrusionOk="0">
                    <a:moveTo>
                      <a:pt x="271" y="116"/>
                    </a:moveTo>
                    <a:lnTo>
                      <a:pt x="318" y="116"/>
                    </a:lnTo>
                    <a:lnTo>
                      <a:pt x="47" y="0"/>
                    </a:lnTo>
                    <a:lnTo>
                      <a:pt x="0" y="57"/>
                    </a:lnTo>
                    <a:lnTo>
                      <a:pt x="271" y="116"/>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 name="Google Shape;511;p17"/>
              <p:cNvSpPr/>
              <p:nvPr/>
            </p:nvSpPr>
            <p:spPr>
              <a:xfrm>
                <a:off x="6032" y="5386"/>
                <a:ext cx="64" cy="167"/>
              </a:xfrm>
              <a:custGeom>
                <a:avLst/>
                <a:gdLst/>
                <a:ahLst/>
                <a:cxnLst/>
                <a:rect l="l" t="t" r="r" b="b"/>
                <a:pathLst>
                  <a:path w="64" h="167" extrusionOk="0">
                    <a:moveTo>
                      <a:pt x="50" y="167"/>
                    </a:moveTo>
                    <a:lnTo>
                      <a:pt x="17" y="167"/>
                    </a:lnTo>
                    <a:lnTo>
                      <a:pt x="0" y="0"/>
                    </a:lnTo>
                    <a:lnTo>
                      <a:pt x="64" y="0"/>
                    </a:lnTo>
                    <a:lnTo>
                      <a:pt x="50" y="16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17"/>
              <p:cNvSpPr/>
              <p:nvPr/>
            </p:nvSpPr>
            <p:spPr>
              <a:xfrm>
                <a:off x="5754" y="5518"/>
                <a:ext cx="35" cy="35"/>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17"/>
              <p:cNvSpPr/>
              <p:nvPr/>
            </p:nvSpPr>
            <p:spPr>
              <a:xfrm>
                <a:off x="6341" y="5518"/>
                <a:ext cx="33" cy="35"/>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17"/>
              <p:cNvSpPr/>
              <p:nvPr/>
            </p:nvSpPr>
            <p:spPr>
              <a:xfrm>
                <a:off x="5775" y="4841"/>
                <a:ext cx="578" cy="38"/>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17"/>
              <p:cNvSpPr/>
              <p:nvPr/>
            </p:nvSpPr>
            <p:spPr>
              <a:xfrm>
                <a:off x="5775" y="4841"/>
                <a:ext cx="578" cy="38"/>
              </a:xfrm>
              <a:custGeom>
                <a:avLst/>
                <a:gdLst/>
                <a:ahLst/>
                <a:cxnLst/>
                <a:rect l="l" t="t" r="r" b="b"/>
                <a:pathLst>
                  <a:path w="578" h="38" extrusionOk="0">
                    <a:moveTo>
                      <a:pt x="0" y="38"/>
                    </a:moveTo>
                    <a:lnTo>
                      <a:pt x="578" y="38"/>
                    </a:lnTo>
                    <a:lnTo>
                      <a:pt x="578"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17"/>
              <p:cNvSpPr/>
              <p:nvPr/>
            </p:nvSpPr>
            <p:spPr>
              <a:xfrm>
                <a:off x="5775" y="3982"/>
                <a:ext cx="578" cy="859"/>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17"/>
              <p:cNvSpPr/>
              <p:nvPr/>
            </p:nvSpPr>
            <p:spPr>
              <a:xfrm>
                <a:off x="5775" y="3982"/>
                <a:ext cx="578" cy="859"/>
              </a:xfrm>
              <a:custGeom>
                <a:avLst/>
                <a:gdLst/>
                <a:ahLst/>
                <a:cxnLst/>
                <a:rect l="l" t="t" r="r" b="b"/>
                <a:pathLst>
                  <a:path w="578" h="859" extrusionOk="0">
                    <a:moveTo>
                      <a:pt x="0" y="859"/>
                    </a:moveTo>
                    <a:lnTo>
                      <a:pt x="578" y="859"/>
                    </a:lnTo>
                    <a:lnTo>
                      <a:pt x="578"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17"/>
              <p:cNvSpPr/>
              <p:nvPr/>
            </p:nvSpPr>
            <p:spPr>
              <a:xfrm>
                <a:off x="5962" y="4879"/>
                <a:ext cx="205" cy="42"/>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 name="Google Shape;519;p17"/>
              <p:cNvSpPr/>
              <p:nvPr/>
            </p:nvSpPr>
            <p:spPr>
              <a:xfrm>
                <a:off x="5747" y="5532"/>
                <a:ext cx="42" cy="45"/>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17"/>
              <p:cNvSpPr/>
              <p:nvPr/>
            </p:nvSpPr>
            <p:spPr>
              <a:xfrm>
                <a:off x="6042" y="5532"/>
                <a:ext cx="42" cy="45"/>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17"/>
              <p:cNvSpPr/>
              <p:nvPr/>
            </p:nvSpPr>
            <p:spPr>
              <a:xfrm>
                <a:off x="6334" y="5532"/>
                <a:ext cx="45" cy="45"/>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17"/>
              <p:cNvSpPr/>
              <p:nvPr/>
            </p:nvSpPr>
            <p:spPr>
              <a:xfrm>
                <a:off x="5827" y="3255"/>
                <a:ext cx="467" cy="319"/>
              </a:xfrm>
              <a:custGeom>
                <a:avLst/>
                <a:gdLst/>
                <a:ahLst/>
                <a:cxnLst/>
                <a:rect l="l" t="t" r="r" b="b"/>
                <a:pathLst>
                  <a:path w="198" h="135" extrusionOk="0">
                    <a:moveTo>
                      <a:pt x="31" y="135"/>
                    </a:moveTo>
                    <a:cubicBezTo>
                      <a:pt x="31" y="135"/>
                      <a:pt x="36" y="109"/>
                      <a:pt x="69" y="105"/>
                    </a:cubicBezTo>
                    <a:cubicBezTo>
                      <a:pt x="103" y="102"/>
                      <a:pt x="128" y="88"/>
                      <a:pt x="136" y="72"/>
                    </a:cubicBezTo>
                    <a:cubicBezTo>
                      <a:pt x="155" y="85"/>
                      <a:pt x="175" y="101"/>
                      <a:pt x="177" y="135"/>
                    </a:cubicBezTo>
                    <a:cubicBezTo>
                      <a:pt x="191" y="112"/>
                      <a:pt x="198" y="54"/>
                      <a:pt x="149" y="43"/>
                    </a:cubicBezTo>
                    <a:cubicBezTo>
                      <a:pt x="105" y="0"/>
                      <a:pt x="57" y="18"/>
                      <a:pt x="34" y="47"/>
                    </a:cubicBezTo>
                    <a:cubicBezTo>
                      <a:pt x="0" y="90"/>
                      <a:pt x="31" y="135"/>
                      <a:pt x="31" y="135"/>
                    </a:cubicBezTo>
                    <a:close/>
                  </a:path>
                </a:pathLst>
              </a:cu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17"/>
              <p:cNvSpPr/>
              <p:nvPr/>
            </p:nvSpPr>
            <p:spPr>
              <a:xfrm>
                <a:off x="8580" y="3503"/>
                <a:ext cx="106" cy="477"/>
              </a:xfrm>
              <a:custGeom>
                <a:avLst/>
                <a:gdLst/>
                <a:ahLst/>
                <a:cxnLst/>
                <a:rect l="l" t="t" r="r" b="b"/>
                <a:pathLst>
                  <a:path w="106" h="477" extrusionOk="0">
                    <a:moveTo>
                      <a:pt x="0" y="427"/>
                    </a:moveTo>
                    <a:lnTo>
                      <a:pt x="0" y="170"/>
                    </a:lnTo>
                    <a:lnTo>
                      <a:pt x="106" y="0"/>
                    </a:lnTo>
                    <a:lnTo>
                      <a:pt x="106" y="477"/>
                    </a:lnTo>
                    <a:lnTo>
                      <a:pt x="0" y="427"/>
                    </a:lnTo>
                    <a:close/>
                  </a:path>
                </a:pathLst>
              </a:custGeom>
              <a:solidFill>
                <a:srgbClr val="F9B4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17"/>
              <p:cNvSpPr/>
              <p:nvPr/>
            </p:nvSpPr>
            <p:spPr>
              <a:xfrm>
                <a:off x="8580" y="3503"/>
                <a:ext cx="106" cy="477"/>
              </a:xfrm>
              <a:custGeom>
                <a:avLst/>
                <a:gdLst/>
                <a:ahLst/>
                <a:cxnLst/>
                <a:rect l="l" t="t" r="r" b="b"/>
                <a:pathLst>
                  <a:path w="106" h="477" extrusionOk="0">
                    <a:moveTo>
                      <a:pt x="0" y="427"/>
                    </a:moveTo>
                    <a:lnTo>
                      <a:pt x="0" y="170"/>
                    </a:lnTo>
                    <a:lnTo>
                      <a:pt x="106" y="0"/>
                    </a:lnTo>
                    <a:lnTo>
                      <a:pt x="106" y="477"/>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5" name="Google Shape;525;p17"/>
              <p:cNvSpPr/>
              <p:nvPr/>
            </p:nvSpPr>
            <p:spPr>
              <a:xfrm>
                <a:off x="8481" y="3357"/>
                <a:ext cx="312" cy="410"/>
              </a:xfrm>
              <a:custGeom>
                <a:avLst/>
                <a:gdLst/>
                <a:ahLst/>
                <a:cxnLst/>
                <a:rect l="l" t="t" r="r" b="b"/>
                <a:pathLst>
                  <a:path w="132" h="174" extrusionOk="0">
                    <a:moveTo>
                      <a:pt x="132" y="108"/>
                    </a:moveTo>
                    <a:cubicBezTo>
                      <a:pt x="132" y="144"/>
                      <a:pt x="102" y="174"/>
                      <a:pt x="66" y="174"/>
                    </a:cubicBezTo>
                    <a:cubicBezTo>
                      <a:pt x="66" y="174"/>
                      <a:pt x="66" y="174"/>
                      <a:pt x="66" y="174"/>
                    </a:cubicBezTo>
                    <a:cubicBezTo>
                      <a:pt x="29" y="174"/>
                      <a:pt x="0" y="144"/>
                      <a:pt x="0" y="108"/>
                    </a:cubicBezTo>
                    <a:cubicBezTo>
                      <a:pt x="0" y="66"/>
                      <a:pt x="0" y="66"/>
                      <a:pt x="0" y="66"/>
                    </a:cubicBezTo>
                    <a:cubicBezTo>
                      <a:pt x="0" y="29"/>
                      <a:pt x="29" y="0"/>
                      <a:pt x="66" y="0"/>
                    </a:cubicBezTo>
                    <a:cubicBezTo>
                      <a:pt x="66" y="0"/>
                      <a:pt x="66" y="0"/>
                      <a:pt x="66" y="0"/>
                    </a:cubicBezTo>
                    <a:cubicBezTo>
                      <a:pt x="102" y="0"/>
                      <a:pt x="132" y="29"/>
                      <a:pt x="132" y="66"/>
                    </a:cubicBezTo>
                    <a:lnTo>
                      <a:pt x="132" y="108"/>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17"/>
              <p:cNvSpPr/>
              <p:nvPr/>
            </p:nvSpPr>
            <p:spPr>
              <a:xfrm>
                <a:off x="8411" y="3786"/>
                <a:ext cx="419" cy="493"/>
              </a:xfrm>
              <a:custGeom>
                <a:avLst/>
                <a:gdLst/>
                <a:ahLst/>
                <a:cxnLst/>
                <a:rect l="l" t="t" r="r" b="b"/>
                <a:pathLst>
                  <a:path w="178" h="209" extrusionOk="0">
                    <a:moveTo>
                      <a:pt x="0" y="209"/>
                    </a:moveTo>
                    <a:cubicBezTo>
                      <a:pt x="3" y="7"/>
                      <a:pt x="3" y="7"/>
                      <a:pt x="3" y="7"/>
                    </a:cubicBezTo>
                    <a:cubicBezTo>
                      <a:pt x="3" y="7"/>
                      <a:pt x="18" y="1"/>
                      <a:pt x="72" y="0"/>
                    </a:cubicBezTo>
                    <a:cubicBezTo>
                      <a:pt x="97" y="34"/>
                      <a:pt x="97" y="34"/>
                      <a:pt x="97" y="34"/>
                    </a:cubicBezTo>
                    <a:cubicBezTo>
                      <a:pt x="117" y="0"/>
                      <a:pt x="117" y="0"/>
                      <a:pt x="117" y="0"/>
                    </a:cubicBezTo>
                    <a:cubicBezTo>
                      <a:pt x="143" y="1"/>
                      <a:pt x="178" y="12"/>
                      <a:pt x="178" y="12"/>
                    </a:cubicBezTo>
                    <a:cubicBezTo>
                      <a:pt x="168" y="209"/>
                      <a:pt x="168" y="209"/>
                      <a:pt x="168" y="209"/>
                    </a:cubicBezTo>
                    <a:lnTo>
                      <a:pt x="0" y="20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17"/>
              <p:cNvSpPr/>
              <p:nvPr/>
            </p:nvSpPr>
            <p:spPr>
              <a:xfrm>
                <a:off x="8439" y="3329"/>
                <a:ext cx="391" cy="413"/>
              </a:xfrm>
              <a:prstGeom prst="ellipse">
                <a:avLst/>
              </a:prstGeom>
              <a:solidFill>
                <a:srgbClr val="8C8C8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17"/>
              <p:cNvSpPr/>
              <p:nvPr/>
            </p:nvSpPr>
            <p:spPr>
              <a:xfrm>
                <a:off x="8580" y="3775"/>
                <a:ext cx="106" cy="106"/>
              </a:xfrm>
              <a:custGeom>
                <a:avLst/>
                <a:gdLst/>
                <a:ahLst/>
                <a:cxnLst/>
                <a:rect l="l" t="t" r="r" b="b"/>
                <a:pathLst>
                  <a:path w="106" h="106" extrusionOk="0">
                    <a:moveTo>
                      <a:pt x="106" y="11"/>
                    </a:moveTo>
                    <a:lnTo>
                      <a:pt x="106" y="0"/>
                    </a:lnTo>
                    <a:lnTo>
                      <a:pt x="0" y="0"/>
                    </a:lnTo>
                    <a:lnTo>
                      <a:pt x="0" y="11"/>
                    </a:lnTo>
                    <a:lnTo>
                      <a:pt x="57" y="106"/>
                    </a:lnTo>
                    <a:lnTo>
                      <a:pt x="106" y="11"/>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17"/>
              <p:cNvSpPr/>
              <p:nvPr/>
            </p:nvSpPr>
            <p:spPr>
              <a:xfrm>
                <a:off x="8184" y="3805"/>
                <a:ext cx="385" cy="345"/>
              </a:xfrm>
              <a:custGeom>
                <a:avLst/>
                <a:gdLst/>
                <a:ahLst/>
                <a:cxnLst/>
                <a:rect l="l" t="t" r="r" b="b"/>
                <a:pathLst>
                  <a:path w="163" h="146" extrusionOk="0">
                    <a:moveTo>
                      <a:pt x="98" y="0"/>
                    </a:moveTo>
                    <a:cubicBezTo>
                      <a:pt x="98" y="0"/>
                      <a:pt x="0" y="127"/>
                      <a:pt x="46" y="146"/>
                    </a:cubicBezTo>
                    <a:cubicBezTo>
                      <a:pt x="115" y="146"/>
                      <a:pt x="163" y="146"/>
                      <a:pt x="163" y="146"/>
                    </a:cubicBezTo>
                    <a:cubicBezTo>
                      <a:pt x="156" y="127"/>
                      <a:pt x="156" y="127"/>
                      <a:pt x="156" y="127"/>
                    </a:cubicBezTo>
                    <a:cubicBezTo>
                      <a:pt x="156" y="127"/>
                      <a:pt x="84" y="125"/>
                      <a:pt x="77" y="114"/>
                    </a:cubicBezTo>
                    <a:cubicBezTo>
                      <a:pt x="69" y="103"/>
                      <a:pt x="137" y="35"/>
                      <a:pt x="137" y="35"/>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17"/>
              <p:cNvSpPr/>
              <p:nvPr/>
            </p:nvSpPr>
            <p:spPr>
              <a:xfrm>
                <a:off x="8672" y="3815"/>
                <a:ext cx="385" cy="335"/>
              </a:xfrm>
              <a:custGeom>
                <a:avLst/>
                <a:gdLst/>
                <a:ahLst/>
                <a:cxnLst/>
                <a:rect l="l" t="t" r="r" b="b"/>
                <a:pathLst>
                  <a:path w="163" h="142" extrusionOk="0">
                    <a:moveTo>
                      <a:pt x="67" y="0"/>
                    </a:moveTo>
                    <a:cubicBezTo>
                      <a:pt x="67" y="0"/>
                      <a:pt x="163" y="123"/>
                      <a:pt x="117" y="142"/>
                    </a:cubicBezTo>
                    <a:cubicBezTo>
                      <a:pt x="48" y="142"/>
                      <a:pt x="0" y="142"/>
                      <a:pt x="0" y="142"/>
                    </a:cubicBezTo>
                    <a:cubicBezTo>
                      <a:pt x="8" y="123"/>
                      <a:pt x="8" y="123"/>
                      <a:pt x="8" y="123"/>
                    </a:cubicBezTo>
                    <a:cubicBezTo>
                      <a:pt x="8" y="123"/>
                      <a:pt x="79" y="121"/>
                      <a:pt x="87" y="110"/>
                    </a:cubicBezTo>
                    <a:cubicBezTo>
                      <a:pt x="94" y="99"/>
                      <a:pt x="26" y="31"/>
                      <a:pt x="26" y="31"/>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17"/>
              <p:cNvSpPr/>
              <p:nvPr/>
            </p:nvSpPr>
            <p:spPr>
              <a:xfrm>
                <a:off x="8701" y="5336"/>
                <a:ext cx="259" cy="85"/>
              </a:xfrm>
              <a:custGeom>
                <a:avLst/>
                <a:gdLst/>
                <a:ahLst/>
                <a:cxnLst/>
                <a:rect l="l" t="t" r="r" b="b"/>
                <a:pathLst>
                  <a:path w="110" h="36" extrusionOk="0">
                    <a:moveTo>
                      <a:pt x="48" y="0"/>
                    </a:moveTo>
                    <a:cubicBezTo>
                      <a:pt x="48" y="0"/>
                      <a:pt x="79" y="12"/>
                      <a:pt x="91" y="13"/>
                    </a:cubicBezTo>
                    <a:cubicBezTo>
                      <a:pt x="107" y="14"/>
                      <a:pt x="110" y="36"/>
                      <a:pt x="110" y="36"/>
                    </a:cubicBezTo>
                    <a:cubicBezTo>
                      <a:pt x="5" y="36"/>
                      <a:pt x="5" y="36"/>
                      <a:pt x="5" y="36"/>
                    </a:cubicBezTo>
                    <a:cubicBezTo>
                      <a:pt x="5" y="36"/>
                      <a:pt x="0" y="23"/>
                      <a:pt x="1" y="10"/>
                    </a:cubicBezTo>
                    <a:cubicBezTo>
                      <a:pt x="21" y="6"/>
                      <a:pt x="45" y="0"/>
                      <a:pt x="45" y="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17"/>
              <p:cNvSpPr/>
              <p:nvPr/>
            </p:nvSpPr>
            <p:spPr>
              <a:xfrm>
                <a:off x="8295" y="5336"/>
                <a:ext cx="259" cy="85"/>
              </a:xfrm>
              <a:custGeom>
                <a:avLst/>
                <a:gdLst/>
                <a:ahLst/>
                <a:cxnLst/>
                <a:rect l="l" t="t" r="r" b="b"/>
                <a:pathLst>
                  <a:path w="110" h="36" extrusionOk="0">
                    <a:moveTo>
                      <a:pt x="63" y="0"/>
                    </a:moveTo>
                    <a:cubicBezTo>
                      <a:pt x="63" y="0"/>
                      <a:pt x="31" y="12"/>
                      <a:pt x="19" y="13"/>
                    </a:cubicBezTo>
                    <a:cubicBezTo>
                      <a:pt x="4" y="14"/>
                      <a:pt x="0" y="36"/>
                      <a:pt x="0" y="36"/>
                    </a:cubicBezTo>
                    <a:cubicBezTo>
                      <a:pt x="105" y="36"/>
                      <a:pt x="105" y="36"/>
                      <a:pt x="105" y="36"/>
                    </a:cubicBezTo>
                    <a:cubicBezTo>
                      <a:pt x="105" y="36"/>
                      <a:pt x="110" y="23"/>
                      <a:pt x="109" y="10"/>
                    </a:cubicBezTo>
                    <a:cubicBezTo>
                      <a:pt x="89" y="6"/>
                      <a:pt x="65" y="0"/>
                      <a:pt x="65" y="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17"/>
              <p:cNvSpPr/>
              <p:nvPr/>
            </p:nvSpPr>
            <p:spPr>
              <a:xfrm>
                <a:off x="8399" y="4515"/>
                <a:ext cx="221" cy="847"/>
              </a:xfrm>
              <a:custGeom>
                <a:avLst/>
                <a:gdLst/>
                <a:ahLst/>
                <a:cxnLst/>
                <a:rect l="l" t="t" r="r" b="b"/>
                <a:pathLst>
                  <a:path w="94" h="359" extrusionOk="0">
                    <a:moveTo>
                      <a:pt x="65" y="359"/>
                    </a:moveTo>
                    <a:cubicBezTo>
                      <a:pt x="65" y="359"/>
                      <a:pt x="94" y="51"/>
                      <a:pt x="94" y="49"/>
                    </a:cubicBezTo>
                    <a:cubicBezTo>
                      <a:pt x="94" y="46"/>
                      <a:pt x="90" y="0"/>
                      <a:pt x="51" y="0"/>
                    </a:cubicBezTo>
                    <a:cubicBezTo>
                      <a:pt x="11" y="0"/>
                      <a:pt x="0" y="26"/>
                      <a:pt x="0" y="55"/>
                    </a:cubicBezTo>
                    <a:cubicBezTo>
                      <a:pt x="0" y="83"/>
                      <a:pt x="15" y="359"/>
                      <a:pt x="15" y="359"/>
                    </a:cubicBezTo>
                    <a:lnTo>
                      <a:pt x="65" y="35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p17"/>
              <p:cNvSpPr/>
              <p:nvPr/>
            </p:nvSpPr>
            <p:spPr>
              <a:xfrm>
                <a:off x="8668" y="4515"/>
                <a:ext cx="221" cy="847"/>
              </a:xfrm>
              <a:custGeom>
                <a:avLst/>
                <a:gdLst/>
                <a:ahLst/>
                <a:cxnLst/>
                <a:rect l="l" t="t" r="r" b="b"/>
                <a:pathLst>
                  <a:path w="94" h="359" extrusionOk="0">
                    <a:moveTo>
                      <a:pt x="65" y="359"/>
                    </a:moveTo>
                    <a:cubicBezTo>
                      <a:pt x="65" y="359"/>
                      <a:pt x="94" y="51"/>
                      <a:pt x="94" y="49"/>
                    </a:cubicBezTo>
                    <a:cubicBezTo>
                      <a:pt x="94" y="46"/>
                      <a:pt x="89" y="0"/>
                      <a:pt x="50" y="0"/>
                    </a:cubicBezTo>
                    <a:cubicBezTo>
                      <a:pt x="11" y="0"/>
                      <a:pt x="0" y="26"/>
                      <a:pt x="0" y="55"/>
                    </a:cubicBezTo>
                    <a:cubicBezTo>
                      <a:pt x="0" y="83"/>
                      <a:pt x="15" y="359"/>
                      <a:pt x="15" y="359"/>
                    </a:cubicBezTo>
                    <a:lnTo>
                      <a:pt x="65" y="35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5" name="Google Shape;535;p17"/>
              <p:cNvSpPr/>
              <p:nvPr/>
            </p:nvSpPr>
            <p:spPr>
              <a:xfrm>
                <a:off x="8590" y="4841"/>
                <a:ext cx="78" cy="561"/>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17"/>
              <p:cNvSpPr/>
              <p:nvPr/>
            </p:nvSpPr>
            <p:spPr>
              <a:xfrm>
                <a:off x="8319" y="5402"/>
                <a:ext cx="318" cy="116"/>
              </a:xfrm>
              <a:custGeom>
                <a:avLst/>
                <a:gdLst/>
                <a:ahLst/>
                <a:cxnLst/>
                <a:rect l="l" t="t" r="r" b="b"/>
                <a:pathLst>
                  <a:path w="318" h="116" extrusionOk="0">
                    <a:moveTo>
                      <a:pt x="33" y="116"/>
                    </a:moveTo>
                    <a:lnTo>
                      <a:pt x="0" y="116"/>
                    </a:lnTo>
                    <a:lnTo>
                      <a:pt x="271" y="0"/>
                    </a:lnTo>
                    <a:lnTo>
                      <a:pt x="318" y="57"/>
                    </a:lnTo>
                    <a:lnTo>
                      <a:pt x="33" y="116"/>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7" name="Google Shape;537;p17"/>
              <p:cNvSpPr/>
              <p:nvPr/>
            </p:nvSpPr>
            <p:spPr>
              <a:xfrm>
                <a:off x="8618" y="5402"/>
                <a:ext cx="318" cy="116"/>
              </a:xfrm>
              <a:custGeom>
                <a:avLst/>
                <a:gdLst/>
                <a:ahLst/>
                <a:cxnLst/>
                <a:rect l="l" t="t" r="r" b="b"/>
                <a:pathLst>
                  <a:path w="318" h="116" extrusionOk="0">
                    <a:moveTo>
                      <a:pt x="271" y="116"/>
                    </a:moveTo>
                    <a:lnTo>
                      <a:pt x="318" y="116"/>
                    </a:lnTo>
                    <a:lnTo>
                      <a:pt x="50" y="0"/>
                    </a:lnTo>
                    <a:lnTo>
                      <a:pt x="0" y="57"/>
                    </a:lnTo>
                    <a:lnTo>
                      <a:pt x="271" y="116"/>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38" name="Google Shape;538;p17"/>
            <p:cNvSpPr/>
            <p:nvPr/>
          </p:nvSpPr>
          <p:spPr>
            <a:xfrm>
              <a:off x="8590" y="5402"/>
              <a:ext cx="78" cy="5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17"/>
            <p:cNvSpPr/>
            <p:nvPr/>
          </p:nvSpPr>
          <p:spPr>
            <a:xfrm>
              <a:off x="8597" y="5386"/>
              <a:ext cx="61" cy="167"/>
            </a:xfrm>
            <a:custGeom>
              <a:avLst/>
              <a:gdLst/>
              <a:ahLst/>
              <a:cxnLst/>
              <a:rect l="l" t="t" r="r" b="b"/>
              <a:pathLst>
                <a:path w="61" h="167" extrusionOk="0">
                  <a:moveTo>
                    <a:pt x="47" y="167"/>
                  </a:moveTo>
                  <a:lnTo>
                    <a:pt x="14" y="167"/>
                  </a:lnTo>
                  <a:lnTo>
                    <a:pt x="0" y="0"/>
                  </a:lnTo>
                  <a:lnTo>
                    <a:pt x="61" y="0"/>
                  </a:lnTo>
                  <a:lnTo>
                    <a:pt x="47" y="16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17"/>
            <p:cNvSpPr/>
            <p:nvPr/>
          </p:nvSpPr>
          <p:spPr>
            <a:xfrm>
              <a:off x="8319" y="5518"/>
              <a:ext cx="33" cy="35"/>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17"/>
            <p:cNvSpPr/>
            <p:nvPr/>
          </p:nvSpPr>
          <p:spPr>
            <a:xfrm>
              <a:off x="8903" y="5518"/>
              <a:ext cx="33" cy="35"/>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p17"/>
            <p:cNvSpPr/>
            <p:nvPr/>
          </p:nvSpPr>
          <p:spPr>
            <a:xfrm>
              <a:off x="8340" y="4841"/>
              <a:ext cx="575" cy="38"/>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p17"/>
            <p:cNvSpPr/>
            <p:nvPr/>
          </p:nvSpPr>
          <p:spPr>
            <a:xfrm>
              <a:off x="8340" y="4841"/>
              <a:ext cx="575" cy="38"/>
            </a:xfrm>
            <a:custGeom>
              <a:avLst/>
              <a:gdLst/>
              <a:ahLst/>
              <a:cxnLst/>
              <a:rect l="l" t="t" r="r" b="b"/>
              <a:pathLst>
                <a:path w="575" h="38" extrusionOk="0">
                  <a:moveTo>
                    <a:pt x="0" y="38"/>
                  </a:moveTo>
                  <a:lnTo>
                    <a:pt x="575" y="38"/>
                  </a:lnTo>
                  <a:lnTo>
                    <a:pt x="575"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4" name="Google Shape;544;p17"/>
            <p:cNvSpPr/>
            <p:nvPr/>
          </p:nvSpPr>
          <p:spPr>
            <a:xfrm>
              <a:off x="8340" y="3982"/>
              <a:ext cx="575" cy="859"/>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p17"/>
            <p:cNvSpPr/>
            <p:nvPr/>
          </p:nvSpPr>
          <p:spPr>
            <a:xfrm>
              <a:off x="8340" y="3982"/>
              <a:ext cx="575" cy="859"/>
            </a:xfrm>
            <a:custGeom>
              <a:avLst/>
              <a:gdLst/>
              <a:ahLst/>
              <a:cxnLst/>
              <a:rect l="l" t="t" r="r" b="b"/>
              <a:pathLst>
                <a:path w="575" h="859" extrusionOk="0">
                  <a:moveTo>
                    <a:pt x="0" y="859"/>
                  </a:moveTo>
                  <a:lnTo>
                    <a:pt x="575" y="859"/>
                  </a:lnTo>
                  <a:lnTo>
                    <a:pt x="575"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17"/>
            <p:cNvSpPr/>
            <p:nvPr/>
          </p:nvSpPr>
          <p:spPr>
            <a:xfrm>
              <a:off x="8526" y="4879"/>
              <a:ext cx="205" cy="42"/>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7" name="Google Shape;547;p17"/>
            <p:cNvSpPr/>
            <p:nvPr/>
          </p:nvSpPr>
          <p:spPr>
            <a:xfrm>
              <a:off x="8309" y="5532"/>
              <a:ext cx="45" cy="45"/>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17"/>
            <p:cNvSpPr/>
            <p:nvPr/>
          </p:nvSpPr>
          <p:spPr>
            <a:xfrm>
              <a:off x="8604" y="5532"/>
              <a:ext cx="42" cy="45"/>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p17"/>
            <p:cNvSpPr/>
            <p:nvPr/>
          </p:nvSpPr>
          <p:spPr>
            <a:xfrm>
              <a:off x="8899" y="5532"/>
              <a:ext cx="42" cy="45"/>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p17"/>
            <p:cNvSpPr/>
            <p:nvPr/>
          </p:nvSpPr>
          <p:spPr>
            <a:xfrm>
              <a:off x="8389" y="3255"/>
              <a:ext cx="467" cy="319"/>
            </a:xfrm>
            <a:custGeom>
              <a:avLst/>
              <a:gdLst/>
              <a:ahLst/>
              <a:cxnLst/>
              <a:rect l="l" t="t" r="r" b="b"/>
              <a:pathLst>
                <a:path w="198" h="135" extrusionOk="0">
                  <a:moveTo>
                    <a:pt x="31" y="135"/>
                  </a:moveTo>
                  <a:cubicBezTo>
                    <a:pt x="31" y="135"/>
                    <a:pt x="36" y="109"/>
                    <a:pt x="69" y="105"/>
                  </a:cubicBezTo>
                  <a:cubicBezTo>
                    <a:pt x="103" y="102"/>
                    <a:pt x="128" y="88"/>
                    <a:pt x="136" y="72"/>
                  </a:cubicBezTo>
                  <a:cubicBezTo>
                    <a:pt x="155" y="85"/>
                    <a:pt x="175" y="101"/>
                    <a:pt x="177" y="135"/>
                  </a:cubicBezTo>
                  <a:cubicBezTo>
                    <a:pt x="192" y="112"/>
                    <a:pt x="198" y="54"/>
                    <a:pt x="149" y="43"/>
                  </a:cubicBezTo>
                  <a:cubicBezTo>
                    <a:pt x="105" y="0"/>
                    <a:pt x="57" y="18"/>
                    <a:pt x="34" y="47"/>
                  </a:cubicBezTo>
                  <a:cubicBezTo>
                    <a:pt x="0" y="90"/>
                    <a:pt x="31" y="135"/>
                    <a:pt x="31" y="135"/>
                  </a:cubicBezTo>
                  <a:close/>
                </a:path>
              </a:pathLst>
            </a:custGeom>
            <a:solidFill>
              <a:srgbClr val="8C8C8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p17"/>
            <p:cNvSpPr/>
            <p:nvPr/>
          </p:nvSpPr>
          <p:spPr>
            <a:xfrm>
              <a:off x="7345" y="3503"/>
              <a:ext cx="106" cy="477"/>
            </a:xfrm>
            <a:custGeom>
              <a:avLst/>
              <a:gdLst/>
              <a:ahLst/>
              <a:cxnLst/>
              <a:rect l="l" t="t" r="r" b="b"/>
              <a:pathLst>
                <a:path w="106" h="477" extrusionOk="0">
                  <a:moveTo>
                    <a:pt x="0" y="427"/>
                  </a:moveTo>
                  <a:lnTo>
                    <a:pt x="0" y="170"/>
                  </a:lnTo>
                  <a:lnTo>
                    <a:pt x="106" y="0"/>
                  </a:lnTo>
                  <a:lnTo>
                    <a:pt x="106" y="477"/>
                  </a:lnTo>
                  <a:lnTo>
                    <a:pt x="0" y="427"/>
                  </a:lnTo>
                  <a:close/>
                </a:path>
              </a:pathLst>
            </a:custGeom>
            <a:solidFill>
              <a:srgbClr val="F7CA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2" name="Google Shape;552;p17"/>
            <p:cNvSpPr/>
            <p:nvPr/>
          </p:nvSpPr>
          <p:spPr>
            <a:xfrm>
              <a:off x="7345" y="3503"/>
              <a:ext cx="106" cy="477"/>
            </a:xfrm>
            <a:custGeom>
              <a:avLst/>
              <a:gdLst/>
              <a:ahLst/>
              <a:cxnLst/>
              <a:rect l="l" t="t" r="r" b="b"/>
              <a:pathLst>
                <a:path w="106" h="477" extrusionOk="0">
                  <a:moveTo>
                    <a:pt x="0" y="427"/>
                  </a:moveTo>
                  <a:lnTo>
                    <a:pt x="0" y="170"/>
                  </a:lnTo>
                  <a:lnTo>
                    <a:pt x="106" y="0"/>
                  </a:lnTo>
                  <a:lnTo>
                    <a:pt x="106" y="477"/>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3" name="Google Shape;553;p17"/>
            <p:cNvSpPr/>
            <p:nvPr/>
          </p:nvSpPr>
          <p:spPr>
            <a:xfrm>
              <a:off x="7244" y="3357"/>
              <a:ext cx="311" cy="410"/>
            </a:xfrm>
            <a:custGeom>
              <a:avLst/>
              <a:gdLst/>
              <a:ahLst/>
              <a:cxnLst/>
              <a:rect l="l" t="t" r="r" b="b"/>
              <a:pathLst>
                <a:path w="132" h="174" extrusionOk="0">
                  <a:moveTo>
                    <a:pt x="132" y="108"/>
                  </a:moveTo>
                  <a:cubicBezTo>
                    <a:pt x="132" y="144"/>
                    <a:pt x="103" y="174"/>
                    <a:pt x="66" y="174"/>
                  </a:cubicBezTo>
                  <a:cubicBezTo>
                    <a:pt x="66" y="174"/>
                    <a:pt x="66" y="174"/>
                    <a:pt x="66" y="174"/>
                  </a:cubicBezTo>
                  <a:cubicBezTo>
                    <a:pt x="30" y="174"/>
                    <a:pt x="0" y="144"/>
                    <a:pt x="0" y="108"/>
                  </a:cubicBezTo>
                  <a:cubicBezTo>
                    <a:pt x="0" y="66"/>
                    <a:pt x="0" y="66"/>
                    <a:pt x="0" y="66"/>
                  </a:cubicBezTo>
                  <a:cubicBezTo>
                    <a:pt x="0" y="29"/>
                    <a:pt x="30" y="0"/>
                    <a:pt x="66" y="0"/>
                  </a:cubicBezTo>
                  <a:cubicBezTo>
                    <a:pt x="66" y="0"/>
                    <a:pt x="66" y="0"/>
                    <a:pt x="66" y="0"/>
                  </a:cubicBezTo>
                  <a:cubicBezTo>
                    <a:pt x="103" y="0"/>
                    <a:pt x="132" y="29"/>
                    <a:pt x="132" y="66"/>
                  </a:cubicBezTo>
                  <a:lnTo>
                    <a:pt x="132" y="108"/>
                  </a:lnTo>
                  <a:close/>
                </a:path>
              </a:pathLst>
            </a:custGeom>
            <a:solidFill>
              <a:srgbClr val="F9B4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4" name="Google Shape;554;p17"/>
            <p:cNvSpPr/>
            <p:nvPr/>
          </p:nvSpPr>
          <p:spPr>
            <a:xfrm>
              <a:off x="7168" y="3265"/>
              <a:ext cx="354" cy="264"/>
            </a:xfrm>
            <a:custGeom>
              <a:avLst/>
              <a:gdLst/>
              <a:ahLst/>
              <a:cxnLst/>
              <a:rect l="l" t="t" r="r" b="b"/>
              <a:pathLst>
                <a:path w="150" h="112" extrusionOk="0">
                  <a:moveTo>
                    <a:pt x="36" y="112"/>
                  </a:moveTo>
                  <a:cubicBezTo>
                    <a:pt x="36" y="112"/>
                    <a:pt x="150" y="112"/>
                    <a:pt x="149" y="56"/>
                  </a:cubicBezTo>
                  <a:cubicBezTo>
                    <a:pt x="148" y="0"/>
                    <a:pt x="84" y="3"/>
                    <a:pt x="53" y="25"/>
                  </a:cubicBezTo>
                  <a:cubicBezTo>
                    <a:pt x="21" y="48"/>
                    <a:pt x="0" y="107"/>
                    <a:pt x="36" y="112"/>
                  </a:cubicBezTo>
                  <a:close/>
                </a:path>
              </a:pathLst>
            </a:custGeom>
            <a:solidFill>
              <a:srgbClr val="2435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p17"/>
            <p:cNvSpPr/>
            <p:nvPr/>
          </p:nvSpPr>
          <p:spPr>
            <a:xfrm>
              <a:off x="7475" y="3314"/>
              <a:ext cx="137" cy="277"/>
            </a:xfrm>
            <a:custGeom>
              <a:avLst/>
              <a:gdLst/>
              <a:ahLst/>
              <a:cxnLst/>
              <a:rect l="l" t="t" r="r" b="b"/>
              <a:pathLst>
                <a:path w="58" h="117" extrusionOk="0">
                  <a:moveTo>
                    <a:pt x="0" y="65"/>
                  </a:moveTo>
                  <a:cubicBezTo>
                    <a:pt x="0" y="65"/>
                    <a:pt x="25" y="79"/>
                    <a:pt x="32" y="117"/>
                  </a:cubicBezTo>
                  <a:cubicBezTo>
                    <a:pt x="45" y="97"/>
                    <a:pt x="58" y="69"/>
                    <a:pt x="45" y="38"/>
                  </a:cubicBezTo>
                  <a:cubicBezTo>
                    <a:pt x="36" y="16"/>
                    <a:pt x="18" y="0"/>
                    <a:pt x="9" y="10"/>
                  </a:cubicBezTo>
                  <a:cubicBezTo>
                    <a:pt x="9" y="38"/>
                    <a:pt x="0" y="65"/>
                    <a:pt x="0" y="65"/>
                  </a:cubicBezTo>
                  <a:close/>
                </a:path>
              </a:pathLst>
            </a:custGeom>
            <a:solidFill>
              <a:srgbClr val="2435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p17"/>
            <p:cNvSpPr/>
            <p:nvPr/>
          </p:nvSpPr>
          <p:spPr>
            <a:xfrm>
              <a:off x="7175" y="3786"/>
              <a:ext cx="418" cy="493"/>
            </a:xfrm>
            <a:custGeom>
              <a:avLst/>
              <a:gdLst/>
              <a:ahLst/>
              <a:cxnLst/>
              <a:rect l="l" t="t" r="r" b="b"/>
              <a:pathLst>
                <a:path w="177" h="209" extrusionOk="0">
                  <a:moveTo>
                    <a:pt x="0" y="209"/>
                  </a:moveTo>
                  <a:cubicBezTo>
                    <a:pt x="2" y="7"/>
                    <a:pt x="2" y="7"/>
                    <a:pt x="2" y="7"/>
                  </a:cubicBezTo>
                  <a:cubicBezTo>
                    <a:pt x="2" y="7"/>
                    <a:pt x="18" y="1"/>
                    <a:pt x="72" y="0"/>
                  </a:cubicBezTo>
                  <a:cubicBezTo>
                    <a:pt x="96" y="34"/>
                    <a:pt x="96" y="34"/>
                    <a:pt x="96" y="34"/>
                  </a:cubicBezTo>
                  <a:cubicBezTo>
                    <a:pt x="117" y="0"/>
                    <a:pt x="117" y="0"/>
                    <a:pt x="117" y="0"/>
                  </a:cubicBezTo>
                  <a:cubicBezTo>
                    <a:pt x="143" y="1"/>
                    <a:pt x="177" y="12"/>
                    <a:pt x="177" y="12"/>
                  </a:cubicBezTo>
                  <a:cubicBezTo>
                    <a:pt x="168" y="209"/>
                    <a:pt x="168" y="209"/>
                    <a:pt x="168" y="209"/>
                  </a:cubicBezTo>
                  <a:lnTo>
                    <a:pt x="0" y="20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57;p17"/>
            <p:cNvSpPr/>
            <p:nvPr/>
          </p:nvSpPr>
          <p:spPr>
            <a:xfrm>
              <a:off x="7201" y="3329"/>
              <a:ext cx="394" cy="413"/>
            </a:xfrm>
            <a:prstGeom prst="ellipse">
              <a:avLst/>
            </a:prstGeom>
            <a:solidFill>
              <a:srgbClr val="2435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p17"/>
            <p:cNvSpPr/>
            <p:nvPr/>
          </p:nvSpPr>
          <p:spPr>
            <a:xfrm>
              <a:off x="7345" y="3775"/>
              <a:ext cx="106" cy="106"/>
            </a:xfrm>
            <a:custGeom>
              <a:avLst/>
              <a:gdLst/>
              <a:ahLst/>
              <a:cxnLst/>
              <a:rect l="l" t="t" r="r" b="b"/>
              <a:pathLst>
                <a:path w="106" h="106" extrusionOk="0">
                  <a:moveTo>
                    <a:pt x="106" y="11"/>
                  </a:moveTo>
                  <a:lnTo>
                    <a:pt x="106" y="0"/>
                  </a:lnTo>
                  <a:lnTo>
                    <a:pt x="0" y="0"/>
                  </a:lnTo>
                  <a:lnTo>
                    <a:pt x="0" y="11"/>
                  </a:lnTo>
                  <a:lnTo>
                    <a:pt x="54" y="106"/>
                  </a:lnTo>
                  <a:lnTo>
                    <a:pt x="106" y="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9" name="Google Shape;559;p17"/>
            <p:cNvSpPr/>
            <p:nvPr/>
          </p:nvSpPr>
          <p:spPr>
            <a:xfrm>
              <a:off x="6949" y="3805"/>
              <a:ext cx="384" cy="345"/>
            </a:xfrm>
            <a:custGeom>
              <a:avLst/>
              <a:gdLst/>
              <a:ahLst/>
              <a:cxnLst/>
              <a:rect l="l" t="t" r="r" b="b"/>
              <a:pathLst>
                <a:path w="163" h="146" extrusionOk="0">
                  <a:moveTo>
                    <a:pt x="98" y="0"/>
                  </a:moveTo>
                  <a:cubicBezTo>
                    <a:pt x="98" y="0"/>
                    <a:pt x="0" y="127"/>
                    <a:pt x="46" y="146"/>
                  </a:cubicBezTo>
                  <a:cubicBezTo>
                    <a:pt x="115" y="146"/>
                    <a:pt x="163" y="146"/>
                    <a:pt x="163" y="146"/>
                  </a:cubicBezTo>
                  <a:cubicBezTo>
                    <a:pt x="155" y="127"/>
                    <a:pt x="155" y="127"/>
                    <a:pt x="155" y="127"/>
                  </a:cubicBezTo>
                  <a:cubicBezTo>
                    <a:pt x="155" y="127"/>
                    <a:pt x="84" y="125"/>
                    <a:pt x="76" y="114"/>
                  </a:cubicBezTo>
                  <a:cubicBezTo>
                    <a:pt x="69" y="103"/>
                    <a:pt x="137" y="35"/>
                    <a:pt x="137" y="35"/>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0" name="Google Shape;560;p17"/>
            <p:cNvSpPr/>
            <p:nvPr/>
          </p:nvSpPr>
          <p:spPr>
            <a:xfrm>
              <a:off x="7437" y="3815"/>
              <a:ext cx="384" cy="335"/>
            </a:xfrm>
            <a:custGeom>
              <a:avLst/>
              <a:gdLst/>
              <a:ahLst/>
              <a:cxnLst/>
              <a:rect l="l" t="t" r="r" b="b"/>
              <a:pathLst>
                <a:path w="163" h="142" extrusionOk="0">
                  <a:moveTo>
                    <a:pt x="66" y="0"/>
                  </a:moveTo>
                  <a:cubicBezTo>
                    <a:pt x="66" y="0"/>
                    <a:pt x="163" y="123"/>
                    <a:pt x="117" y="142"/>
                  </a:cubicBezTo>
                  <a:cubicBezTo>
                    <a:pt x="48" y="142"/>
                    <a:pt x="0" y="142"/>
                    <a:pt x="0" y="142"/>
                  </a:cubicBezTo>
                  <a:cubicBezTo>
                    <a:pt x="7" y="123"/>
                    <a:pt x="7" y="123"/>
                    <a:pt x="7" y="123"/>
                  </a:cubicBezTo>
                  <a:cubicBezTo>
                    <a:pt x="7" y="123"/>
                    <a:pt x="79" y="121"/>
                    <a:pt x="86" y="110"/>
                  </a:cubicBezTo>
                  <a:cubicBezTo>
                    <a:pt x="94" y="99"/>
                    <a:pt x="26" y="31"/>
                    <a:pt x="26" y="31"/>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17"/>
            <p:cNvSpPr/>
            <p:nvPr/>
          </p:nvSpPr>
          <p:spPr>
            <a:xfrm>
              <a:off x="7463" y="5336"/>
              <a:ext cx="262" cy="85"/>
            </a:xfrm>
            <a:custGeom>
              <a:avLst/>
              <a:gdLst/>
              <a:ahLst/>
              <a:cxnLst/>
              <a:rect l="l" t="t" r="r" b="b"/>
              <a:pathLst>
                <a:path w="111" h="36" extrusionOk="0">
                  <a:moveTo>
                    <a:pt x="48" y="0"/>
                  </a:moveTo>
                  <a:cubicBezTo>
                    <a:pt x="48" y="0"/>
                    <a:pt x="80" y="12"/>
                    <a:pt x="91" y="13"/>
                  </a:cubicBezTo>
                  <a:cubicBezTo>
                    <a:pt x="107" y="14"/>
                    <a:pt x="111" y="36"/>
                    <a:pt x="111" y="36"/>
                  </a:cubicBezTo>
                  <a:cubicBezTo>
                    <a:pt x="5" y="36"/>
                    <a:pt x="5" y="36"/>
                    <a:pt x="5" y="36"/>
                  </a:cubicBezTo>
                  <a:cubicBezTo>
                    <a:pt x="5" y="36"/>
                    <a:pt x="0" y="23"/>
                    <a:pt x="2" y="10"/>
                  </a:cubicBezTo>
                  <a:cubicBezTo>
                    <a:pt x="22" y="6"/>
                    <a:pt x="45" y="0"/>
                    <a:pt x="45" y="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2" name="Google Shape;562;p17"/>
            <p:cNvSpPr/>
            <p:nvPr/>
          </p:nvSpPr>
          <p:spPr>
            <a:xfrm>
              <a:off x="7058" y="5336"/>
              <a:ext cx="261" cy="85"/>
            </a:xfrm>
            <a:custGeom>
              <a:avLst/>
              <a:gdLst/>
              <a:ahLst/>
              <a:cxnLst/>
              <a:rect l="l" t="t" r="r" b="b"/>
              <a:pathLst>
                <a:path w="111" h="36" extrusionOk="0">
                  <a:moveTo>
                    <a:pt x="63" y="0"/>
                  </a:moveTo>
                  <a:cubicBezTo>
                    <a:pt x="63" y="0"/>
                    <a:pt x="31" y="12"/>
                    <a:pt x="20" y="13"/>
                  </a:cubicBezTo>
                  <a:cubicBezTo>
                    <a:pt x="4" y="14"/>
                    <a:pt x="0" y="36"/>
                    <a:pt x="0" y="36"/>
                  </a:cubicBezTo>
                  <a:cubicBezTo>
                    <a:pt x="106" y="36"/>
                    <a:pt x="106" y="36"/>
                    <a:pt x="106" y="36"/>
                  </a:cubicBezTo>
                  <a:cubicBezTo>
                    <a:pt x="106" y="36"/>
                    <a:pt x="111" y="23"/>
                    <a:pt x="109" y="10"/>
                  </a:cubicBezTo>
                  <a:cubicBezTo>
                    <a:pt x="89" y="6"/>
                    <a:pt x="66" y="0"/>
                    <a:pt x="66" y="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3" name="Google Shape;563;p17"/>
            <p:cNvSpPr/>
            <p:nvPr/>
          </p:nvSpPr>
          <p:spPr>
            <a:xfrm>
              <a:off x="7164" y="4515"/>
              <a:ext cx="221" cy="847"/>
            </a:xfrm>
            <a:custGeom>
              <a:avLst/>
              <a:gdLst/>
              <a:ahLst/>
              <a:cxnLst/>
              <a:rect l="l" t="t" r="r" b="b"/>
              <a:pathLst>
                <a:path w="94" h="359" extrusionOk="0">
                  <a:moveTo>
                    <a:pt x="65" y="359"/>
                  </a:moveTo>
                  <a:cubicBezTo>
                    <a:pt x="65" y="359"/>
                    <a:pt x="94" y="51"/>
                    <a:pt x="94" y="49"/>
                  </a:cubicBezTo>
                  <a:cubicBezTo>
                    <a:pt x="94" y="46"/>
                    <a:pt x="89" y="0"/>
                    <a:pt x="50" y="0"/>
                  </a:cubicBezTo>
                  <a:cubicBezTo>
                    <a:pt x="11" y="0"/>
                    <a:pt x="0" y="26"/>
                    <a:pt x="0" y="55"/>
                  </a:cubicBezTo>
                  <a:cubicBezTo>
                    <a:pt x="0" y="83"/>
                    <a:pt x="14" y="359"/>
                    <a:pt x="14" y="359"/>
                  </a:cubicBezTo>
                  <a:lnTo>
                    <a:pt x="65" y="35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17"/>
            <p:cNvSpPr/>
            <p:nvPr/>
          </p:nvSpPr>
          <p:spPr>
            <a:xfrm>
              <a:off x="7432" y="4515"/>
              <a:ext cx="220" cy="847"/>
            </a:xfrm>
            <a:custGeom>
              <a:avLst/>
              <a:gdLst/>
              <a:ahLst/>
              <a:cxnLst/>
              <a:rect l="l" t="t" r="r" b="b"/>
              <a:pathLst>
                <a:path w="93" h="359" extrusionOk="0">
                  <a:moveTo>
                    <a:pt x="64" y="359"/>
                  </a:moveTo>
                  <a:cubicBezTo>
                    <a:pt x="64" y="359"/>
                    <a:pt x="93" y="51"/>
                    <a:pt x="93" y="49"/>
                  </a:cubicBezTo>
                  <a:cubicBezTo>
                    <a:pt x="93" y="46"/>
                    <a:pt x="89" y="0"/>
                    <a:pt x="50" y="0"/>
                  </a:cubicBezTo>
                  <a:cubicBezTo>
                    <a:pt x="11" y="0"/>
                    <a:pt x="0" y="26"/>
                    <a:pt x="0" y="55"/>
                  </a:cubicBezTo>
                  <a:cubicBezTo>
                    <a:pt x="0" y="83"/>
                    <a:pt x="14" y="359"/>
                    <a:pt x="14" y="359"/>
                  </a:cubicBezTo>
                  <a:lnTo>
                    <a:pt x="64" y="35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17"/>
            <p:cNvSpPr/>
            <p:nvPr/>
          </p:nvSpPr>
          <p:spPr>
            <a:xfrm>
              <a:off x="7352" y="4841"/>
              <a:ext cx="78" cy="561"/>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17"/>
            <p:cNvSpPr/>
            <p:nvPr/>
          </p:nvSpPr>
          <p:spPr>
            <a:xfrm>
              <a:off x="7081" y="5402"/>
              <a:ext cx="318" cy="116"/>
            </a:xfrm>
            <a:custGeom>
              <a:avLst/>
              <a:gdLst/>
              <a:ahLst/>
              <a:cxnLst/>
              <a:rect l="l" t="t" r="r" b="b"/>
              <a:pathLst>
                <a:path w="318" h="116" extrusionOk="0">
                  <a:moveTo>
                    <a:pt x="36" y="116"/>
                  </a:moveTo>
                  <a:lnTo>
                    <a:pt x="0" y="116"/>
                  </a:lnTo>
                  <a:lnTo>
                    <a:pt x="271" y="0"/>
                  </a:lnTo>
                  <a:lnTo>
                    <a:pt x="318" y="57"/>
                  </a:lnTo>
                  <a:lnTo>
                    <a:pt x="36" y="116"/>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17"/>
            <p:cNvSpPr/>
            <p:nvPr/>
          </p:nvSpPr>
          <p:spPr>
            <a:xfrm>
              <a:off x="7383" y="5402"/>
              <a:ext cx="318" cy="116"/>
            </a:xfrm>
            <a:custGeom>
              <a:avLst/>
              <a:gdLst/>
              <a:ahLst/>
              <a:cxnLst/>
              <a:rect l="l" t="t" r="r" b="b"/>
              <a:pathLst>
                <a:path w="318" h="116" extrusionOk="0">
                  <a:moveTo>
                    <a:pt x="271" y="116"/>
                  </a:moveTo>
                  <a:lnTo>
                    <a:pt x="318" y="116"/>
                  </a:lnTo>
                  <a:lnTo>
                    <a:pt x="47" y="0"/>
                  </a:lnTo>
                  <a:lnTo>
                    <a:pt x="0" y="57"/>
                  </a:lnTo>
                  <a:lnTo>
                    <a:pt x="271" y="116"/>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8" name="Google Shape;568;p17"/>
            <p:cNvSpPr/>
            <p:nvPr/>
          </p:nvSpPr>
          <p:spPr>
            <a:xfrm>
              <a:off x="7352" y="5402"/>
              <a:ext cx="78" cy="5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17"/>
            <p:cNvSpPr/>
            <p:nvPr/>
          </p:nvSpPr>
          <p:spPr>
            <a:xfrm>
              <a:off x="7359" y="5386"/>
              <a:ext cx="64" cy="167"/>
            </a:xfrm>
            <a:custGeom>
              <a:avLst/>
              <a:gdLst/>
              <a:ahLst/>
              <a:cxnLst/>
              <a:rect l="l" t="t" r="r" b="b"/>
              <a:pathLst>
                <a:path w="64" h="167" extrusionOk="0">
                  <a:moveTo>
                    <a:pt x="50" y="167"/>
                  </a:moveTo>
                  <a:lnTo>
                    <a:pt x="14" y="167"/>
                  </a:lnTo>
                  <a:lnTo>
                    <a:pt x="0" y="0"/>
                  </a:lnTo>
                  <a:lnTo>
                    <a:pt x="64" y="0"/>
                  </a:lnTo>
                  <a:lnTo>
                    <a:pt x="50" y="16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17"/>
            <p:cNvSpPr/>
            <p:nvPr/>
          </p:nvSpPr>
          <p:spPr>
            <a:xfrm>
              <a:off x="7081" y="5518"/>
              <a:ext cx="36" cy="35"/>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1" name="Google Shape;571;p17"/>
            <p:cNvSpPr/>
            <p:nvPr/>
          </p:nvSpPr>
          <p:spPr>
            <a:xfrm>
              <a:off x="7666" y="5518"/>
              <a:ext cx="35" cy="35"/>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2" name="Google Shape;572;p17"/>
            <p:cNvSpPr/>
            <p:nvPr/>
          </p:nvSpPr>
          <p:spPr>
            <a:xfrm>
              <a:off x="7102" y="4841"/>
              <a:ext cx="578" cy="38"/>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3" name="Google Shape;573;p17"/>
            <p:cNvSpPr/>
            <p:nvPr/>
          </p:nvSpPr>
          <p:spPr>
            <a:xfrm>
              <a:off x="7102" y="4841"/>
              <a:ext cx="578" cy="38"/>
            </a:xfrm>
            <a:custGeom>
              <a:avLst/>
              <a:gdLst/>
              <a:ahLst/>
              <a:cxnLst/>
              <a:rect l="l" t="t" r="r" b="b"/>
              <a:pathLst>
                <a:path w="578" h="38" extrusionOk="0">
                  <a:moveTo>
                    <a:pt x="0" y="38"/>
                  </a:moveTo>
                  <a:lnTo>
                    <a:pt x="578" y="38"/>
                  </a:lnTo>
                  <a:lnTo>
                    <a:pt x="578"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4" name="Google Shape;574;p17"/>
            <p:cNvSpPr/>
            <p:nvPr/>
          </p:nvSpPr>
          <p:spPr>
            <a:xfrm>
              <a:off x="7102" y="3982"/>
              <a:ext cx="578" cy="859"/>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5" name="Google Shape;575;p17"/>
            <p:cNvSpPr/>
            <p:nvPr/>
          </p:nvSpPr>
          <p:spPr>
            <a:xfrm>
              <a:off x="7102" y="3982"/>
              <a:ext cx="578" cy="859"/>
            </a:xfrm>
            <a:custGeom>
              <a:avLst/>
              <a:gdLst/>
              <a:ahLst/>
              <a:cxnLst/>
              <a:rect l="l" t="t" r="r" b="b"/>
              <a:pathLst>
                <a:path w="578" h="859" extrusionOk="0">
                  <a:moveTo>
                    <a:pt x="0" y="859"/>
                  </a:moveTo>
                  <a:lnTo>
                    <a:pt x="578" y="859"/>
                  </a:lnTo>
                  <a:lnTo>
                    <a:pt x="578"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17"/>
            <p:cNvSpPr/>
            <p:nvPr/>
          </p:nvSpPr>
          <p:spPr>
            <a:xfrm>
              <a:off x="7289" y="4879"/>
              <a:ext cx="205" cy="42"/>
            </a:xfrm>
            <a:prstGeom prst="rect">
              <a:avLst/>
            </a:prstGeom>
            <a:solidFill>
              <a:srgbClr val="0417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17"/>
            <p:cNvSpPr/>
            <p:nvPr/>
          </p:nvSpPr>
          <p:spPr>
            <a:xfrm>
              <a:off x="7074" y="5532"/>
              <a:ext cx="43" cy="45"/>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17"/>
            <p:cNvSpPr/>
            <p:nvPr/>
          </p:nvSpPr>
          <p:spPr>
            <a:xfrm>
              <a:off x="7366" y="5532"/>
              <a:ext cx="45" cy="45"/>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9" name="Google Shape;579;p17"/>
            <p:cNvSpPr/>
            <p:nvPr/>
          </p:nvSpPr>
          <p:spPr>
            <a:xfrm>
              <a:off x="7661" y="5532"/>
              <a:ext cx="45" cy="45"/>
            </a:xfrm>
            <a:prstGeom prst="ellipse">
              <a:avLst/>
            </a:pr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0" name="Google Shape;580;p17"/>
          <p:cNvSpPr/>
          <p:nvPr/>
        </p:nvSpPr>
        <p:spPr>
          <a:xfrm rot="-5400000">
            <a:off x="14257695" y="3213823"/>
            <a:ext cx="1364143" cy="1364143"/>
          </a:xfrm>
          <a:prstGeom prst="arc">
            <a:avLst>
              <a:gd name="adj1" fmla="val 1060776"/>
              <a:gd name="adj2" fmla="val 15880060"/>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81" name="Google Shape;581;p17"/>
          <p:cNvSpPr/>
          <p:nvPr/>
        </p:nvSpPr>
        <p:spPr>
          <a:xfrm rot="-5400000">
            <a:off x="14187108" y="6170184"/>
            <a:ext cx="1364143" cy="1364143"/>
          </a:xfrm>
          <a:prstGeom prst="arc">
            <a:avLst>
              <a:gd name="adj1" fmla="val 5625087"/>
              <a:gd name="adj2" fmla="val 20059528"/>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82" name="Google Shape;582;p17"/>
          <p:cNvSpPr/>
          <p:nvPr/>
        </p:nvSpPr>
        <p:spPr>
          <a:xfrm rot="-5400000">
            <a:off x="14257695" y="9191837"/>
            <a:ext cx="1364143" cy="1364143"/>
          </a:xfrm>
          <a:prstGeom prst="arc">
            <a:avLst>
              <a:gd name="adj1" fmla="val 15731147"/>
              <a:gd name="adj2" fmla="val 9180569"/>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83" name="Google Shape;583;p17"/>
          <p:cNvSpPr/>
          <p:nvPr/>
        </p:nvSpPr>
        <p:spPr>
          <a:xfrm>
            <a:off x="14662555" y="9596620"/>
            <a:ext cx="554421" cy="554568"/>
          </a:xfrm>
          <a:custGeom>
            <a:avLst/>
            <a:gdLst/>
            <a:ahLst/>
            <a:cxnLst/>
            <a:rect l="l" t="t" r="r" b="b"/>
            <a:pathLst>
              <a:path w="462" h="462" extrusionOk="0">
                <a:moveTo>
                  <a:pt x="408" y="54"/>
                </a:moveTo>
                <a:lnTo>
                  <a:pt x="408" y="54"/>
                </a:lnTo>
                <a:cubicBezTo>
                  <a:pt x="363" y="19"/>
                  <a:pt x="310" y="0"/>
                  <a:pt x="292" y="19"/>
                </a:cubicBezTo>
                <a:cubicBezTo>
                  <a:pt x="230" y="80"/>
                  <a:pt x="230" y="80"/>
                  <a:pt x="230" y="80"/>
                </a:cubicBezTo>
                <a:cubicBezTo>
                  <a:pt x="221" y="89"/>
                  <a:pt x="213" y="125"/>
                  <a:pt x="213" y="160"/>
                </a:cubicBezTo>
                <a:cubicBezTo>
                  <a:pt x="8" y="363"/>
                  <a:pt x="8" y="363"/>
                  <a:pt x="8" y="363"/>
                </a:cubicBezTo>
                <a:cubicBezTo>
                  <a:pt x="0" y="372"/>
                  <a:pt x="8" y="408"/>
                  <a:pt x="35" y="426"/>
                </a:cubicBezTo>
                <a:cubicBezTo>
                  <a:pt x="62" y="453"/>
                  <a:pt x="89" y="461"/>
                  <a:pt x="98" y="453"/>
                </a:cubicBezTo>
                <a:cubicBezTo>
                  <a:pt x="301" y="248"/>
                  <a:pt x="301" y="248"/>
                  <a:pt x="301" y="248"/>
                </a:cubicBezTo>
                <a:cubicBezTo>
                  <a:pt x="336" y="248"/>
                  <a:pt x="372" y="240"/>
                  <a:pt x="381" y="231"/>
                </a:cubicBezTo>
                <a:cubicBezTo>
                  <a:pt x="443" y="169"/>
                  <a:pt x="443" y="169"/>
                  <a:pt x="443" y="169"/>
                </a:cubicBezTo>
                <a:cubicBezTo>
                  <a:pt x="461" y="151"/>
                  <a:pt x="452" y="98"/>
                  <a:pt x="408" y="54"/>
                </a:cubicBezTo>
                <a:close/>
                <a:moveTo>
                  <a:pt x="186" y="257"/>
                </a:moveTo>
                <a:lnTo>
                  <a:pt x="186" y="257"/>
                </a:lnTo>
                <a:cubicBezTo>
                  <a:pt x="177" y="248"/>
                  <a:pt x="177" y="231"/>
                  <a:pt x="195" y="222"/>
                </a:cubicBezTo>
                <a:cubicBezTo>
                  <a:pt x="204" y="204"/>
                  <a:pt x="221" y="204"/>
                  <a:pt x="230" y="213"/>
                </a:cubicBezTo>
                <a:cubicBezTo>
                  <a:pt x="239" y="222"/>
                  <a:pt x="239" y="240"/>
                  <a:pt x="221" y="248"/>
                </a:cubicBezTo>
                <a:cubicBezTo>
                  <a:pt x="213" y="266"/>
                  <a:pt x="195" y="266"/>
                  <a:pt x="186" y="257"/>
                </a:cubicBezTo>
                <a:close/>
                <a:moveTo>
                  <a:pt x="354" y="116"/>
                </a:moveTo>
                <a:lnTo>
                  <a:pt x="354" y="116"/>
                </a:lnTo>
                <a:cubicBezTo>
                  <a:pt x="319" y="80"/>
                  <a:pt x="310" y="36"/>
                  <a:pt x="310" y="36"/>
                </a:cubicBezTo>
                <a:cubicBezTo>
                  <a:pt x="319" y="27"/>
                  <a:pt x="354" y="44"/>
                  <a:pt x="390" y="72"/>
                </a:cubicBezTo>
                <a:cubicBezTo>
                  <a:pt x="425" y="107"/>
                  <a:pt x="434" y="142"/>
                  <a:pt x="425" y="151"/>
                </a:cubicBezTo>
                <a:cubicBezTo>
                  <a:pt x="425" y="151"/>
                  <a:pt x="381" y="142"/>
                  <a:pt x="354" y="116"/>
                </a:cubicBezTo>
                <a:close/>
              </a:path>
            </a:pathLst>
          </a:custGeom>
          <a:solidFill>
            <a:schemeClr val="dk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4" name="Google Shape;584;p17"/>
          <p:cNvSpPr/>
          <p:nvPr/>
        </p:nvSpPr>
        <p:spPr>
          <a:xfrm>
            <a:off x="14706994" y="3629190"/>
            <a:ext cx="465545" cy="533400"/>
          </a:xfrm>
          <a:custGeom>
            <a:avLst/>
            <a:gdLst/>
            <a:ahLst/>
            <a:cxnLst/>
            <a:rect l="l" t="t" r="r" b="b"/>
            <a:pathLst>
              <a:path w="390" h="445" extrusionOk="0">
                <a:moveTo>
                  <a:pt x="371" y="0"/>
                </a:moveTo>
                <a:lnTo>
                  <a:pt x="371" y="0"/>
                </a:lnTo>
                <a:cubicBezTo>
                  <a:pt x="310" y="0"/>
                  <a:pt x="310" y="0"/>
                  <a:pt x="310" y="0"/>
                </a:cubicBezTo>
                <a:cubicBezTo>
                  <a:pt x="301" y="0"/>
                  <a:pt x="292" y="10"/>
                  <a:pt x="292" y="28"/>
                </a:cubicBezTo>
                <a:cubicBezTo>
                  <a:pt x="292" y="444"/>
                  <a:pt x="292" y="444"/>
                  <a:pt x="292" y="444"/>
                </a:cubicBezTo>
                <a:cubicBezTo>
                  <a:pt x="389" y="444"/>
                  <a:pt x="389" y="444"/>
                  <a:pt x="389" y="444"/>
                </a:cubicBezTo>
                <a:cubicBezTo>
                  <a:pt x="389" y="28"/>
                  <a:pt x="389" y="28"/>
                  <a:pt x="389" y="28"/>
                </a:cubicBezTo>
                <a:cubicBezTo>
                  <a:pt x="389" y="10"/>
                  <a:pt x="380" y="0"/>
                  <a:pt x="371" y="0"/>
                </a:cubicBezTo>
                <a:close/>
                <a:moveTo>
                  <a:pt x="221" y="151"/>
                </a:moveTo>
                <a:lnTo>
                  <a:pt x="221" y="151"/>
                </a:lnTo>
                <a:cubicBezTo>
                  <a:pt x="168" y="151"/>
                  <a:pt x="168" y="151"/>
                  <a:pt x="168" y="151"/>
                </a:cubicBezTo>
                <a:cubicBezTo>
                  <a:pt x="150" y="151"/>
                  <a:pt x="141" y="160"/>
                  <a:pt x="141" y="178"/>
                </a:cubicBezTo>
                <a:cubicBezTo>
                  <a:pt x="141" y="444"/>
                  <a:pt x="141" y="444"/>
                  <a:pt x="141" y="444"/>
                </a:cubicBezTo>
                <a:cubicBezTo>
                  <a:pt x="248" y="444"/>
                  <a:pt x="248" y="444"/>
                  <a:pt x="248" y="444"/>
                </a:cubicBezTo>
                <a:cubicBezTo>
                  <a:pt x="248" y="178"/>
                  <a:pt x="248" y="178"/>
                  <a:pt x="248" y="178"/>
                </a:cubicBezTo>
                <a:cubicBezTo>
                  <a:pt x="248" y="160"/>
                  <a:pt x="230" y="151"/>
                  <a:pt x="221" y="151"/>
                </a:cubicBezTo>
                <a:close/>
                <a:moveTo>
                  <a:pt x="70" y="302"/>
                </a:moveTo>
                <a:lnTo>
                  <a:pt x="70" y="302"/>
                </a:lnTo>
                <a:cubicBezTo>
                  <a:pt x="17" y="302"/>
                  <a:pt x="17" y="302"/>
                  <a:pt x="17" y="302"/>
                </a:cubicBezTo>
                <a:cubicBezTo>
                  <a:pt x="0" y="302"/>
                  <a:pt x="0" y="310"/>
                  <a:pt x="0" y="319"/>
                </a:cubicBezTo>
                <a:cubicBezTo>
                  <a:pt x="0" y="444"/>
                  <a:pt x="0" y="444"/>
                  <a:pt x="0" y="444"/>
                </a:cubicBezTo>
                <a:cubicBezTo>
                  <a:pt x="97" y="444"/>
                  <a:pt x="97" y="444"/>
                  <a:pt x="97" y="444"/>
                </a:cubicBezTo>
                <a:cubicBezTo>
                  <a:pt x="97" y="319"/>
                  <a:pt x="97" y="319"/>
                  <a:pt x="97" y="319"/>
                </a:cubicBezTo>
                <a:cubicBezTo>
                  <a:pt x="97" y="310"/>
                  <a:pt x="88" y="302"/>
                  <a:pt x="70" y="302"/>
                </a:cubicBezTo>
                <a:close/>
              </a:path>
            </a:pathLst>
          </a:custGeom>
          <a:solidFill>
            <a:schemeClr val="dk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5" name="Google Shape;585;p17"/>
          <p:cNvSpPr/>
          <p:nvPr/>
        </p:nvSpPr>
        <p:spPr>
          <a:xfrm>
            <a:off x="14636406" y="6600372"/>
            <a:ext cx="499403" cy="503767"/>
          </a:xfrm>
          <a:custGeom>
            <a:avLst/>
            <a:gdLst/>
            <a:ahLst/>
            <a:cxnLst/>
            <a:rect l="l" t="t" r="r" b="b"/>
            <a:pathLst>
              <a:path w="418" h="417" extrusionOk="0">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dk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6" name="Google Shape;586;p17"/>
          <p:cNvSpPr txBox="1"/>
          <p:nvPr/>
        </p:nvSpPr>
        <p:spPr>
          <a:xfrm>
            <a:off x="17942408" y="3183549"/>
            <a:ext cx="5624531" cy="1477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1">
                <a:solidFill>
                  <a:schemeClr val="dk1"/>
                </a:solidFill>
                <a:latin typeface="Century Gothic"/>
                <a:ea typeface="Century Gothic"/>
                <a:cs typeface="Century Gothic"/>
                <a:sym typeface="Century Gothic"/>
              </a:rPr>
              <a:t>Project cash inflow and cash outflow expectations 90 – 180 days into the future.</a:t>
            </a:r>
            <a:endParaRPr sz="3001">
              <a:solidFill>
                <a:schemeClr val="dk1"/>
              </a:solidFill>
              <a:latin typeface="Century Gothic"/>
              <a:ea typeface="Century Gothic"/>
              <a:cs typeface="Century Gothic"/>
              <a:sym typeface="Century Gothic"/>
            </a:endParaRPr>
          </a:p>
        </p:txBody>
      </p:sp>
      <p:sp>
        <p:nvSpPr>
          <p:cNvPr id="587" name="Google Shape;587;p17"/>
          <p:cNvSpPr txBox="1"/>
          <p:nvPr/>
        </p:nvSpPr>
        <p:spPr>
          <a:xfrm>
            <a:off x="17905305" y="6323369"/>
            <a:ext cx="4953859" cy="1477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1">
                <a:solidFill>
                  <a:schemeClr val="dk1"/>
                </a:solidFill>
                <a:latin typeface="Century Gothic"/>
                <a:ea typeface="Century Gothic"/>
                <a:cs typeface="Century Gothic"/>
                <a:sym typeface="Century Gothic"/>
              </a:rPr>
              <a:t>Adjust and revise cash expectations based on new information.</a:t>
            </a:r>
            <a:endParaRPr sz="3001">
              <a:solidFill>
                <a:schemeClr val="dk1"/>
              </a:solidFill>
              <a:latin typeface="Century Gothic"/>
              <a:ea typeface="Century Gothic"/>
              <a:cs typeface="Century Gothic"/>
              <a:sym typeface="Century Gothic"/>
            </a:endParaRPr>
          </a:p>
        </p:txBody>
      </p:sp>
      <p:sp>
        <p:nvSpPr>
          <p:cNvPr id="588" name="Google Shape;588;p17"/>
          <p:cNvSpPr txBox="1"/>
          <p:nvPr/>
        </p:nvSpPr>
        <p:spPr>
          <a:xfrm>
            <a:off x="17905302" y="9137753"/>
            <a:ext cx="4953863" cy="1477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1">
                <a:solidFill>
                  <a:schemeClr val="dk1"/>
                </a:solidFill>
                <a:latin typeface="Century Gothic"/>
                <a:ea typeface="Century Gothic"/>
                <a:cs typeface="Century Gothic"/>
                <a:sym typeface="Century Gothic"/>
              </a:rPr>
              <a:t>Evaluate your business. Review and update cash expectations weekly. </a:t>
            </a:r>
            <a:endParaRPr sz="3001">
              <a:solidFill>
                <a:schemeClr val="dk1"/>
              </a:solidFill>
              <a:latin typeface="Century Gothic"/>
              <a:ea typeface="Century Gothic"/>
              <a:cs typeface="Century Gothic"/>
              <a:sym typeface="Century Gothic"/>
            </a:endParaRPr>
          </a:p>
        </p:txBody>
      </p:sp>
      <p:sp>
        <p:nvSpPr>
          <p:cNvPr id="589" name="Google Shape;589;p17"/>
          <p:cNvSpPr txBox="1"/>
          <p:nvPr/>
        </p:nvSpPr>
        <p:spPr>
          <a:xfrm>
            <a:off x="15852436" y="5907870"/>
            <a:ext cx="220641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0">
                <a:solidFill>
                  <a:srgbClr val="DBDBDB"/>
                </a:solidFill>
                <a:latin typeface="Century Gothic"/>
                <a:ea typeface="Century Gothic"/>
                <a:cs typeface="Century Gothic"/>
                <a:sym typeface="Century Gothic"/>
              </a:rPr>
              <a:t>02</a:t>
            </a:r>
            <a:endParaRPr sz="12000">
              <a:solidFill>
                <a:srgbClr val="DBDBDB"/>
              </a:solidFill>
              <a:latin typeface="Century Gothic"/>
              <a:ea typeface="Century Gothic"/>
              <a:cs typeface="Century Gothic"/>
              <a:sym typeface="Century Gothic"/>
            </a:endParaRPr>
          </a:p>
        </p:txBody>
      </p:sp>
      <p:sp>
        <p:nvSpPr>
          <p:cNvPr id="590" name="Google Shape;590;p17"/>
          <p:cNvSpPr txBox="1"/>
          <p:nvPr/>
        </p:nvSpPr>
        <p:spPr>
          <a:xfrm>
            <a:off x="15881938" y="8865013"/>
            <a:ext cx="203097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0">
                <a:solidFill>
                  <a:srgbClr val="DBDBDB"/>
                </a:solidFill>
                <a:latin typeface="Century Gothic"/>
                <a:ea typeface="Century Gothic"/>
                <a:cs typeface="Century Gothic"/>
                <a:sym typeface="Century Gothic"/>
              </a:rPr>
              <a:t>03</a:t>
            </a:r>
            <a:endParaRPr sz="12000">
              <a:solidFill>
                <a:srgbClr val="DBDBDB"/>
              </a:solidFill>
              <a:latin typeface="Century Gothic"/>
              <a:ea typeface="Century Gothic"/>
              <a:cs typeface="Century Gothic"/>
              <a:sym typeface="Century Gothic"/>
            </a:endParaRPr>
          </a:p>
        </p:txBody>
      </p:sp>
      <p:sp>
        <p:nvSpPr>
          <p:cNvPr id="591" name="Google Shape;591;p17"/>
          <p:cNvSpPr txBox="1"/>
          <p:nvPr/>
        </p:nvSpPr>
        <p:spPr>
          <a:xfrm>
            <a:off x="4343404" y="682078"/>
            <a:ext cx="450593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Manage your cash flow today.</a:t>
            </a:r>
            <a:endParaRPr/>
          </a:p>
        </p:txBody>
      </p:sp>
      <p:sp>
        <p:nvSpPr>
          <p:cNvPr id="592" name="Google Shape;592;p17"/>
          <p:cNvSpPr txBox="1"/>
          <p:nvPr/>
        </p:nvSpPr>
        <p:spPr>
          <a:xfrm>
            <a:off x="2485874" y="3260404"/>
            <a:ext cx="10137723" cy="16312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5000">
                <a:solidFill>
                  <a:schemeClr val="dk1"/>
                </a:solidFill>
                <a:latin typeface="Century Gothic"/>
                <a:ea typeface="Century Gothic"/>
                <a:cs typeface="Century Gothic"/>
                <a:sym typeface="Century Gothic"/>
              </a:rPr>
              <a:t>Take control, manage your cash flow.</a:t>
            </a:r>
            <a:endParaRPr sz="5000">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20"/>
          <p:cNvSpPr txBox="1"/>
          <p:nvPr/>
        </p:nvSpPr>
        <p:spPr>
          <a:xfrm>
            <a:off x="14898433" y="7738074"/>
            <a:ext cx="6291204" cy="39638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de-DE" sz="3000">
                <a:solidFill>
                  <a:schemeClr val="dk1"/>
                </a:solidFill>
                <a:latin typeface="Century Gothic"/>
                <a:ea typeface="Century Gothic"/>
                <a:cs typeface="Century Gothic"/>
                <a:sym typeface="Century Gothic"/>
              </a:rPr>
              <a:t>Pretty Books, LLC</a:t>
            </a:r>
            <a:endParaRPr/>
          </a:p>
          <a:p>
            <a:pPr marL="0" marR="0" lvl="0" indent="0" algn="ctr" rtl="0">
              <a:spcBef>
                <a:spcPts val="0"/>
              </a:spcBef>
              <a:spcAft>
                <a:spcPts val="0"/>
              </a:spcAft>
              <a:buNone/>
            </a:pPr>
            <a:r>
              <a:rPr lang="de-DE" sz="3000">
                <a:solidFill>
                  <a:schemeClr val="dk1"/>
                </a:solidFill>
                <a:latin typeface="Century Gothic"/>
                <a:ea typeface="Century Gothic"/>
                <a:cs typeface="Century Gothic"/>
                <a:sym typeface="Century Gothic"/>
              </a:rPr>
              <a:t>200 1</a:t>
            </a:r>
            <a:r>
              <a:rPr lang="de-DE" sz="3000" baseline="30000">
                <a:solidFill>
                  <a:schemeClr val="dk1"/>
                </a:solidFill>
                <a:latin typeface="Century Gothic"/>
                <a:ea typeface="Century Gothic"/>
                <a:cs typeface="Century Gothic"/>
                <a:sym typeface="Century Gothic"/>
              </a:rPr>
              <a:t>st</a:t>
            </a:r>
            <a:r>
              <a:rPr lang="de-DE" sz="3000">
                <a:solidFill>
                  <a:schemeClr val="dk1"/>
                </a:solidFill>
                <a:latin typeface="Century Gothic"/>
                <a:ea typeface="Century Gothic"/>
                <a:cs typeface="Century Gothic"/>
                <a:sym typeface="Century Gothic"/>
              </a:rPr>
              <a:t> Ave W, Suite 240</a:t>
            </a:r>
            <a:endParaRPr/>
          </a:p>
          <a:p>
            <a:pPr marL="0" marR="0" lvl="0" indent="0" algn="ctr" rtl="0">
              <a:spcBef>
                <a:spcPts val="0"/>
              </a:spcBef>
              <a:spcAft>
                <a:spcPts val="0"/>
              </a:spcAft>
              <a:buNone/>
            </a:pPr>
            <a:r>
              <a:rPr lang="de-DE" sz="3000">
                <a:solidFill>
                  <a:schemeClr val="dk1"/>
                </a:solidFill>
                <a:latin typeface="Century Gothic"/>
                <a:ea typeface="Century Gothic"/>
                <a:cs typeface="Century Gothic"/>
                <a:sym typeface="Century Gothic"/>
              </a:rPr>
              <a:t>Seattle, WA 98119</a:t>
            </a:r>
            <a:endParaRPr/>
          </a:p>
          <a:p>
            <a:pPr marL="0" marR="0" lvl="0" indent="0" algn="ctr" rtl="0">
              <a:spcBef>
                <a:spcPts val="0"/>
              </a:spcBef>
              <a:spcAft>
                <a:spcPts val="0"/>
              </a:spcAft>
              <a:buNone/>
            </a:pPr>
            <a:endParaRPr sz="30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de-DE" sz="3000">
                <a:solidFill>
                  <a:schemeClr val="dk1"/>
                </a:solidFill>
                <a:latin typeface="Century Gothic"/>
                <a:ea typeface="Century Gothic"/>
                <a:cs typeface="Century Gothic"/>
                <a:sym typeface="Century Gothic"/>
              </a:rPr>
              <a:t>Web: pretty-books.com</a:t>
            </a:r>
            <a:endParaRPr/>
          </a:p>
          <a:p>
            <a:pPr marL="0" marR="0" lvl="0" indent="0" algn="ctr" rtl="0">
              <a:spcBef>
                <a:spcPts val="0"/>
              </a:spcBef>
              <a:spcAft>
                <a:spcPts val="0"/>
              </a:spcAft>
              <a:buNone/>
            </a:pPr>
            <a:r>
              <a:rPr lang="de-DE" sz="3000">
                <a:solidFill>
                  <a:schemeClr val="dk1"/>
                </a:solidFill>
                <a:latin typeface="Century Gothic"/>
                <a:ea typeface="Century Gothic"/>
                <a:cs typeface="Century Gothic"/>
                <a:sym typeface="Century Gothic"/>
              </a:rPr>
              <a:t>Email: info@pretty-books.com</a:t>
            </a:r>
            <a:endParaRPr/>
          </a:p>
          <a:p>
            <a:pPr marL="0" marR="0" lvl="0" indent="0" algn="ctr" rtl="0">
              <a:spcBef>
                <a:spcPts val="0"/>
              </a:spcBef>
              <a:spcAft>
                <a:spcPts val="0"/>
              </a:spcAft>
              <a:buNone/>
            </a:pPr>
            <a:r>
              <a:rPr lang="de-DE" sz="3000">
                <a:solidFill>
                  <a:schemeClr val="dk1"/>
                </a:solidFill>
                <a:latin typeface="Century Gothic"/>
                <a:ea typeface="Century Gothic"/>
                <a:cs typeface="Century Gothic"/>
                <a:sym typeface="Century Gothic"/>
              </a:rPr>
              <a:t>Phone: 888-785-9580</a:t>
            </a:r>
            <a:endParaRPr/>
          </a:p>
          <a:p>
            <a:pPr marL="0" marR="0" lvl="0" indent="0" algn="l" rtl="0">
              <a:lnSpc>
                <a:spcPct val="150000"/>
              </a:lnSpc>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39" name="Google Shape;639;p20"/>
          <p:cNvSpPr txBox="1"/>
          <p:nvPr/>
        </p:nvSpPr>
        <p:spPr>
          <a:xfrm>
            <a:off x="13610788" y="2475749"/>
            <a:ext cx="8866496"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5000">
                <a:solidFill>
                  <a:schemeClr val="dk1"/>
                </a:solidFill>
                <a:latin typeface="Century Gothic"/>
                <a:ea typeface="Century Gothic"/>
                <a:cs typeface="Century Gothic"/>
                <a:sym typeface="Century Gothic"/>
              </a:rPr>
              <a:t>Reach out if you need help.</a:t>
            </a:r>
            <a:endParaRPr sz="5000">
              <a:solidFill>
                <a:schemeClr val="dk1"/>
              </a:solidFill>
              <a:latin typeface="Century Gothic"/>
              <a:ea typeface="Century Gothic"/>
              <a:cs typeface="Century Gothic"/>
              <a:sym typeface="Century Gothic"/>
            </a:endParaRPr>
          </a:p>
        </p:txBody>
      </p:sp>
      <p:pic>
        <p:nvPicPr>
          <p:cNvPr id="640" name="Google Shape;640;p20" descr="A close up of a window&#10;&#10;Description automatically generated"/>
          <p:cNvPicPr preferRelativeResize="0"/>
          <p:nvPr/>
        </p:nvPicPr>
        <p:blipFill rotWithShape="1">
          <a:blip r:embed="rId3">
            <a:alphaModFix/>
          </a:blip>
          <a:srcRect/>
          <a:stretch/>
        </p:blipFill>
        <p:spPr>
          <a:xfrm>
            <a:off x="16078420" y="4413055"/>
            <a:ext cx="3173974" cy="3001169"/>
          </a:xfrm>
          <a:prstGeom prst="rect">
            <a:avLst/>
          </a:prstGeom>
          <a:noFill/>
          <a:ln>
            <a:noFill/>
          </a:ln>
        </p:spPr>
      </p:pic>
      <p:sp>
        <p:nvSpPr>
          <p:cNvPr id="641" name="Google Shape;641;p20"/>
          <p:cNvSpPr/>
          <p:nvPr/>
        </p:nvSpPr>
        <p:spPr>
          <a:xfrm>
            <a:off x="1265291" y="1595804"/>
            <a:ext cx="9784080" cy="10999463"/>
          </a:xfrm>
          <a:prstGeom prst="rect">
            <a:avLst/>
          </a:prstGeom>
          <a:blipFill rotWithShape="1">
            <a:blip r:embed="rId4">
              <a:alphaModFix/>
            </a:blip>
            <a:stretch>
              <a:fillRect l="25702" r="-48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2"/>
          <p:cNvSpPr txBox="1"/>
          <p:nvPr/>
        </p:nvSpPr>
        <p:spPr>
          <a:xfrm>
            <a:off x="14596016" y="5762253"/>
            <a:ext cx="6714021" cy="500810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400" u="sng">
                <a:solidFill>
                  <a:schemeClr val="dk1"/>
                </a:solidFill>
                <a:latin typeface="Century Gothic"/>
                <a:ea typeface="Century Gothic"/>
                <a:cs typeface="Century Gothic"/>
                <a:sym typeface="Century Gothic"/>
              </a:rPr>
              <a:t>Cash flow management </a:t>
            </a:r>
            <a:r>
              <a:rPr lang="de-DE" sz="2400">
                <a:solidFill>
                  <a:schemeClr val="dk1"/>
                </a:solidFill>
                <a:latin typeface="Century Gothic"/>
                <a:ea typeface="Century Gothic"/>
                <a:cs typeface="Century Gothic"/>
                <a:sym typeface="Century Gothic"/>
              </a:rPr>
              <a:t>allows you to identify your exact cash inflow and outflow on a daily/weekly basis to better understand where your business stands in the immediate future. Establishing an iterative process and perspective to cash flow management helps you pivot quickly and take action as needed to keep you ahead of the game.</a:t>
            </a:r>
            <a:endParaRPr sz="2400">
              <a:solidFill>
                <a:schemeClr val="dk1"/>
              </a:solidFill>
              <a:latin typeface="Century Gothic"/>
              <a:ea typeface="Century Gothic"/>
              <a:cs typeface="Century Gothic"/>
              <a:sym typeface="Century Gothic"/>
            </a:endParaRPr>
          </a:p>
        </p:txBody>
      </p:sp>
      <p:sp>
        <p:nvSpPr>
          <p:cNvPr id="29" name="Google Shape;29;p2"/>
          <p:cNvSpPr txBox="1"/>
          <p:nvPr/>
        </p:nvSpPr>
        <p:spPr>
          <a:xfrm>
            <a:off x="14545777" y="5045348"/>
            <a:ext cx="629120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000">
                <a:solidFill>
                  <a:schemeClr val="dk1"/>
                </a:solidFill>
                <a:latin typeface="Century Gothic"/>
                <a:ea typeface="Century Gothic"/>
                <a:cs typeface="Century Gothic"/>
                <a:sym typeface="Century Gothic"/>
              </a:rPr>
              <a:t>Financial Toolkit</a:t>
            </a:r>
            <a:endParaRPr/>
          </a:p>
        </p:txBody>
      </p:sp>
      <p:sp>
        <p:nvSpPr>
          <p:cNvPr id="30" name="Google Shape;30;p2"/>
          <p:cNvSpPr/>
          <p:nvPr/>
        </p:nvSpPr>
        <p:spPr>
          <a:xfrm rot="10800000">
            <a:off x="20836981" y="10252226"/>
            <a:ext cx="894835" cy="894835"/>
          </a:xfrm>
          <a:prstGeom prst="halfFrame">
            <a:avLst>
              <a:gd name="adj1" fmla="val 1702"/>
              <a:gd name="adj2" fmla="val 1712"/>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31;p2"/>
          <p:cNvSpPr txBox="1"/>
          <p:nvPr/>
        </p:nvSpPr>
        <p:spPr>
          <a:xfrm>
            <a:off x="2244640" y="6703711"/>
            <a:ext cx="8993631" cy="286232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6000">
                <a:solidFill>
                  <a:schemeClr val="dk1"/>
                </a:solidFill>
                <a:latin typeface="Century Gothic"/>
                <a:ea typeface="Century Gothic"/>
                <a:cs typeface="Century Gothic"/>
                <a:sym typeface="Century Gothic"/>
              </a:rPr>
              <a:t>Small Business</a:t>
            </a:r>
            <a:endParaRPr/>
          </a:p>
          <a:p>
            <a:pPr marL="0" marR="0" lvl="0" indent="0" algn="r" rtl="0">
              <a:spcBef>
                <a:spcPts val="0"/>
              </a:spcBef>
              <a:spcAft>
                <a:spcPts val="0"/>
              </a:spcAft>
              <a:buNone/>
            </a:pPr>
            <a:r>
              <a:rPr lang="de-DE" sz="6000">
                <a:solidFill>
                  <a:schemeClr val="dk1"/>
                </a:solidFill>
                <a:latin typeface="Century Gothic"/>
                <a:ea typeface="Century Gothic"/>
                <a:cs typeface="Century Gothic"/>
                <a:sym typeface="Century Gothic"/>
              </a:rPr>
              <a:t>Day-to-Day Cash Flow Management</a:t>
            </a:r>
            <a:endParaRPr sz="6000">
              <a:solidFill>
                <a:schemeClr val="dk1"/>
              </a:solidFill>
              <a:latin typeface="Century Gothic"/>
              <a:ea typeface="Century Gothic"/>
              <a:cs typeface="Century Gothic"/>
              <a:sym typeface="Century Gothic"/>
            </a:endParaRPr>
          </a:p>
        </p:txBody>
      </p:sp>
      <p:sp>
        <p:nvSpPr>
          <p:cNvPr id="32" name="Google Shape;32;p2"/>
          <p:cNvSpPr txBox="1"/>
          <p:nvPr/>
        </p:nvSpPr>
        <p:spPr>
          <a:xfrm>
            <a:off x="4901682" y="5889488"/>
            <a:ext cx="6291204" cy="1338788"/>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de-DE" sz="2000" b="1" dirty="0">
                <a:solidFill>
                  <a:schemeClr val="accent1"/>
                </a:solidFill>
                <a:latin typeface="Century Gothic"/>
                <a:ea typeface="Century Gothic"/>
                <a:cs typeface="Century Gothic"/>
                <a:sym typeface="Century Gothic"/>
              </a:rPr>
              <a:t>Using Spreadsheets//</a:t>
            </a:r>
          </a:p>
          <a:p>
            <a:pPr algn="r">
              <a:lnSpc>
                <a:spcPct val="150000"/>
              </a:lnSpc>
            </a:pPr>
            <a:r>
              <a:rPr lang="de-DE" sz="2000" b="1" dirty="0">
                <a:solidFill>
                  <a:schemeClr val="accent1"/>
                </a:solidFill>
                <a:latin typeface="Century Gothic" panose="020B0502020202020204" pitchFamily="34" charset="0"/>
              </a:rPr>
              <a:t>Using Cashvue//</a:t>
            </a:r>
          </a:p>
          <a:p>
            <a:pPr marL="0" marR="0" lvl="0" indent="0" algn="r" rtl="0">
              <a:lnSpc>
                <a:spcPct val="150000"/>
              </a:lnSpc>
              <a:spcBef>
                <a:spcPts val="0"/>
              </a:spcBef>
              <a:spcAft>
                <a:spcPts val="0"/>
              </a:spcAft>
              <a:buNone/>
            </a:pPr>
            <a:endParaRPr dirty="0"/>
          </a:p>
        </p:txBody>
      </p:sp>
      <p:cxnSp>
        <p:nvCxnSpPr>
          <p:cNvPr id="33" name="Google Shape;33;p2"/>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34" name="Google Shape;34;p2"/>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35" name="Google Shape;35;p2"/>
          <p:cNvSpPr txBox="1"/>
          <p:nvPr/>
        </p:nvSpPr>
        <p:spPr>
          <a:xfrm>
            <a:off x="4343403" y="682078"/>
            <a:ext cx="784542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dirty="0">
                <a:solidFill>
                  <a:schemeClr val="dk1"/>
                </a:solidFill>
                <a:latin typeface="Century Gothic"/>
                <a:ea typeface="Century Gothic"/>
                <a:cs typeface="Century Gothic"/>
                <a:sym typeface="Century Gothic"/>
              </a:rPr>
              <a:t>Managing your cash flow in the midst of Covid-19</a:t>
            </a:r>
            <a:endParaRPr dirty="0"/>
          </a:p>
        </p:txBody>
      </p:sp>
      <p:sp>
        <p:nvSpPr>
          <p:cNvPr id="36" name="Google Shape;36;p2"/>
          <p:cNvSpPr/>
          <p:nvPr/>
        </p:nvSpPr>
        <p:spPr>
          <a:xfrm>
            <a:off x="13650947" y="4194023"/>
            <a:ext cx="894835" cy="894835"/>
          </a:xfrm>
          <a:prstGeom prst="halfFrame">
            <a:avLst>
              <a:gd name="adj1" fmla="val 1702"/>
              <a:gd name="adj2" fmla="val 1712"/>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F1E1"/>
        </a:solidFill>
        <a:effectLst/>
      </p:bgPr>
    </p:bg>
    <p:spTree>
      <p:nvGrpSpPr>
        <p:cNvPr id="1" name="Shape 50"/>
        <p:cNvGrpSpPr/>
        <p:nvPr/>
      </p:nvGrpSpPr>
      <p:grpSpPr>
        <a:xfrm>
          <a:off x="0" y="0"/>
          <a:ext cx="0" cy="0"/>
          <a:chOff x="0" y="0"/>
          <a:chExt cx="0" cy="0"/>
        </a:xfrm>
      </p:grpSpPr>
      <p:sp>
        <p:nvSpPr>
          <p:cNvPr id="51" name="Google Shape;51;p4"/>
          <p:cNvSpPr/>
          <p:nvPr/>
        </p:nvSpPr>
        <p:spPr>
          <a:xfrm>
            <a:off x="13851133" y="-1"/>
            <a:ext cx="10531698" cy="1371600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 name="Google Shape;52;p4"/>
          <p:cNvSpPr/>
          <p:nvPr/>
        </p:nvSpPr>
        <p:spPr>
          <a:xfrm>
            <a:off x="13851133" y="-1"/>
            <a:ext cx="10531698" cy="13716002"/>
          </a:xfrm>
          <a:prstGeom prst="rect">
            <a:avLst/>
          </a:prstGeom>
          <a:blipFill rotWithShape="1">
            <a:blip r:embed="rId3">
              <a:alphaModFix/>
            </a:blip>
            <a:stretch>
              <a:fillRect l="75" t="-12666" r="74" b="-12666"/>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3" name="Google Shape;53;p4"/>
          <p:cNvCxnSpPr/>
          <p:nvPr/>
        </p:nvCxnSpPr>
        <p:spPr>
          <a:xfrm>
            <a:off x="4114800" y="12512200"/>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54" name="Google Shape;54;p4"/>
          <p:cNvSpPr/>
          <p:nvPr/>
        </p:nvSpPr>
        <p:spPr>
          <a:xfrm>
            <a:off x="13226709" y="2204477"/>
            <a:ext cx="1254994" cy="1254994"/>
          </a:xfrm>
          <a:prstGeom prst="ellipse">
            <a:avLst/>
          </a:prstGeom>
          <a:solidFill>
            <a:srgbClr val="EDE0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4"/>
          <p:cNvSpPr/>
          <p:nvPr/>
        </p:nvSpPr>
        <p:spPr>
          <a:xfrm>
            <a:off x="13226709" y="6318180"/>
            <a:ext cx="1254994" cy="1254994"/>
          </a:xfrm>
          <a:prstGeom prst="ellipse">
            <a:avLst/>
          </a:prstGeom>
          <a:solidFill>
            <a:srgbClr val="EDE0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6" name="Google Shape;56;p4"/>
          <p:cNvSpPr/>
          <p:nvPr/>
        </p:nvSpPr>
        <p:spPr>
          <a:xfrm>
            <a:off x="13226709" y="10338774"/>
            <a:ext cx="1254994" cy="1254994"/>
          </a:xfrm>
          <a:prstGeom prst="ellipse">
            <a:avLst/>
          </a:prstGeom>
          <a:solidFill>
            <a:srgbClr val="EDE0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7" name="Google Shape;57;p4"/>
          <p:cNvSpPr/>
          <p:nvPr/>
        </p:nvSpPr>
        <p:spPr>
          <a:xfrm>
            <a:off x="13226709" y="4261329"/>
            <a:ext cx="1254994" cy="1254994"/>
          </a:xfrm>
          <a:prstGeom prst="ellipse">
            <a:avLst/>
          </a:prstGeom>
          <a:solidFill>
            <a:srgbClr val="EDE0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4"/>
          <p:cNvSpPr/>
          <p:nvPr/>
        </p:nvSpPr>
        <p:spPr>
          <a:xfrm>
            <a:off x="13226709" y="8328478"/>
            <a:ext cx="1254994" cy="1254994"/>
          </a:xfrm>
          <a:prstGeom prst="ellipse">
            <a:avLst/>
          </a:prstGeom>
          <a:solidFill>
            <a:srgbClr val="EDE0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4"/>
          <p:cNvSpPr txBox="1"/>
          <p:nvPr/>
        </p:nvSpPr>
        <p:spPr>
          <a:xfrm>
            <a:off x="5855786" y="2500790"/>
            <a:ext cx="7047010"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4000">
                <a:solidFill>
                  <a:srgbClr val="264877"/>
                </a:solidFill>
                <a:latin typeface="Century Gothic"/>
                <a:ea typeface="Century Gothic"/>
                <a:cs typeface="Century Gothic"/>
                <a:sym typeface="Century Gothic"/>
              </a:rPr>
              <a:t>Introduction</a:t>
            </a:r>
            <a:endParaRPr sz="4000">
              <a:solidFill>
                <a:srgbClr val="264877"/>
              </a:solidFill>
              <a:latin typeface="Century Gothic"/>
              <a:ea typeface="Century Gothic"/>
              <a:cs typeface="Century Gothic"/>
              <a:sym typeface="Century Gothic"/>
            </a:endParaRPr>
          </a:p>
        </p:txBody>
      </p:sp>
      <p:sp>
        <p:nvSpPr>
          <p:cNvPr id="60" name="Google Shape;60;p4"/>
          <p:cNvSpPr txBox="1"/>
          <p:nvPr/>
        </p:nvSpPr>
        <p:spPr>
          <a:xfrm>
            <a:off x="6134100" y="4140437"/>
            <a:ext cx="6768696" cy="132343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4000">
                <a:solidFill>
                  <a:srgbClr val="264877"/>
                </a:solidFill>
                <a:latin typeface="Century Gothic"/>
                <a:ea typeface="Century Gothic"/>
                <a:cs typeface="Century Gothic"/>
                <a:sym typeface="Century Gothic"/>
              </a:rPr>
              <a:t>What is active cash flow management? </a:t>
            </a:r>
            <a:endParaRPr sz="4000">
              <a:solidFill>
                <a:srgbClr val="264877"/>
              </a:solidFill>
              <a:latin typeface="Century Gothic"/>
              <a:ea typeface="Century Gothic"/>
              <a:cs typeface="Century Gothic"/>
              <a:sym typeface="Century Gothic"/>
            </a:endParaRPr>
          </a:p>
        </p:txBody>
      </p:sp>
      <p:sp>
        <p:nvSpPr>
          <p:cNvPr id="61" name="Google Shape;61;p4"/>
          <p:cNvSpPr txBox="1"/>
          <p:nvPr/>
        </p:nvSpPr>
        <p:spPr>
          <a:xfrm>
            <a:off x="5448300" y="6281629"/>
            <a:ext cx="7454496" cy="132343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4000">
                <a:solidFill>
                  <a:srgbClr val="264877"/>
                </a:solidFill>
                <a:latin typeface="Century Gothic"/>
                <a:ea typeface="Century Gothic"/>
                <a:cs typeface="Century Gothic"/>
                <a:sym typeface="Century Gothic"/>
              </a:rPr>
              <a:t>What I need to do to start managing my cash flow?</a:t>
            </a:r>
            <a:endParaRPr sz="4000">
              <a:solidFill>
                <a:srgbClr val="264877"/>
              </a:solidFill>
              <a:latin typeface="Century Gothic"/>
              <a:ea typeface="Century Gothic"/>
              <a:cs typeface="Century Gothic"/>
              <a:sym typeface="Century Gothic"/>
            </a:endParaRPr>
          </a:p>
        </p:txBody>
      </p:sp>
      <p:sp>
        <p:nvSpPr>
          <p:cNvPr id="62" name="Google Shape;62;p4"/>
          <p:cNvSpPr txBox="1"/>
          <p:nvPr/>
        </p:nvSpPr>
        <p:spPr>
          <a:xfrm>
            <a:off x="7143750" y="8352904"/>
            <a:ext cx="5759046" cy="132343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4000">
                <a:solidFill>
                  <a:srgbClr val="264877"/>
                </a:solidFill>
                <a:latin typeface="Century Gothic"/>
                <a:ea typeface="Century Gothic"/>
                <a:cs typeface="Century Gothic"/>
                <a:sym typeface="Century Gothic"/>
              </a:rPr>
              <a:t>What is in the Cash Flow toolkit? </a:t>
            </a:r>
            <a:endParaRPr sz="4000">
              <a:solidFill>
                <a:srgbClr val="264877"/>
              </a:solidFill>
              <a:latin typeface="Century Gothic"/>
              <a:ea typeface="Century Gothic"/>
              <a:cs typeface="Century Gothic"/>
              <a:sym typeface="Century Gothic"/>
            </a:endParaRPr>
          </a:p>
        </p:txBody>
      </p:sp>
      <p:sp>
        <p:nvSpPr>
          <p:cNvPr id="63" name="Google Shape;63;p4"/>
          <p:cNvSpPr txBox="1"/>
          <p:nvPr/>
        </p:nvSpPr>
        <p:spPr>
          <a:xfrm>
            <a:off x="5855786" y="10640892"/>
            <a:ext cx="7047010"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4000">
                <a:solidFill>
                  <a:srgbClr val="264877"/>
                </a:solidFill>
                <a:latin typeface="Century Gothic"/>
                <a:ea typeface="Century Gothic"/>
                <a:cs typeface="Century Gothic"/>
                <a:sym typeface="Century Gothic"/>
              </a:rPr>
              <a:t>Questions &amp; Answers</a:t>
            </a:r>
            <a:endParaRPr sz="4000">
              <a:solidFill>
                <a:srgbClr val="264877"/>
              </a:solidFill>
              <a:latin typeface="Century Gothic"/>
              <a:ea typeface="Century Gothic"/>
              <a:cs typeface="Century Gothic"/>
              <a:sym typeface="Century Gothic"/>
            </a:endParaRPr>
          </a:p>
        </p:txBody>
      </p:sp>
      <p:sp>
        <p:nvSpPr>
          <p:cNvPr id="64" name="Google Shape;64;p4"/>
          <p:cNvSpPr/>
          <p:nvPr/>
        </p:nvSpPr>
        <p:spPr>
          <a:xfrm>
            <a:off x="13616855" y="6751658"/>
            <a:ext cx="443169" cy="447041"/>
          </a:xfrm>
          <a:custGeom>
            <a:avLst/>
            <a:gdLst/>
            <a:ahLst/>
            <a:cxnLst/>
            <a:rect l="l" t="t" r="r" b="b"/>
            <a:pathLst>
              <a:path w="418" h="417" extrusionOk="0">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dk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65;p4"/>
          <p:cNvSpPr/>
          <p:nvPr/>
        </p:nvSpPr>
        <p:spPr>
          <a:xfrm>
            <a:off x="13651827" y="4659963"/>
            <a:ext cx="457611" cy="457733"/>
          </a:xfrm>
          <a:custGeom>
            <a:avLst/>
            <a:gdLst/>
            <a:ahLst/>
            <a:cxnLst/>
            <a:rect l="l" t="t" r="r" b="b"/>
            <a:pathLst>
              <a:path w="462" h="462" extrusionOk="0">
                <a:moveTo>
                  <a:pt x="408" y="54"/>
                </a:moveTo>
                <a:lnTo>
                  <a:pt x="408" y="54"/>
                </a:lnTo>
                <a:cubicBezTo>
                  <a:pt x="363" y="19"/>
                  <a:pt x="310" y="0"/>
                  <a:pt x="292" y="19"/>
                </a:cubicBezTo>
                <a:cubicBezTo>
                  <a:pt x="230" y="80"/>
                  <a:pt x="230" y="80"/>
                  <a:pt x="230" y="80"/>
                </a:cubicBezTo>
                <a:cubicBezTo>
                  <a:pt x="221" y="89"/>
                  <a:pt x="213" y="125"/>
                  <a:pt x="213" y="160"/>
                </a:cubicBezTo>
                <a:cubicBezTo>
                  <a:pt x="8" y="363"/>
                  <a:pt x="8" y="363"/>
                  <a:pt x="8" y="363"/>
                </a:cubicBezTo>
                <a:cubicBezTo>
                  <a:pt x="0" y="372"/>
                  <a:pt x="8" y="408"/>
                  <a:pt x="35" y="426"/>
                </a:cubicBezTo>
                <a:cubicBezTo>
                  <a:pt x="62" y="453"/>
                  <a:pt x="89" y="461"/>
                  <a:pt x="98" y="453"/>
                </a:cubicBezTo>
                <a:cubicBezTo>
                  <a:pt x="301" y="248"/>
                  <a:pt x="301" y="248"/>
                  <a:pt x="301" y="248"/>
                </a:cubicBezTo>
                <a:cubicBezTo>
                  <a:pt x="336" y="248"/>
                  <a:pt x="372" y="240"/>
                  <a:pt x="381" y="231"/>
                </a:cubicBezTo>
                <a:cubicBezTo>
                  <a:pt x="443" y="169"/>
                  <a:pt x="443" y="169"/>
                  <a:pt x="443" y="169"/>
                </a:cubicBezTo>
                <a:cubicBezTo>
                  <a:pt x="461" y="151"/>
                  <a:pt x="452" y="98"/>
                  <a:pt x="408" y="54"/>
                </a:cubicBezTo>
                <a:close/>
                <a:moveTo>
                  <a:pt x="186" y="257"/>
                </a:moveTo>
                <a:lnTo>
                  <a:pt x="186" y="257"/>
                </a:lnTo>
                <a:cubicBezTo>
                  <a:pt x="177" y="248"/>
                  <a:pt x="177" y="231"/>
                  <a:pt x="195" y="222"/>
                </a:cubicBezTo>
                <a:cubicBezTo>
                  <a:pt x="204" y="204"/>
                  <a:pt x="221" y="204"/>
                  <a:pt x="230" y="213"/>
                </a:cubicBezTo>
                <a:cubicBezTo>
                  <a:pt x="239" y="222"/>
                  <a:pt x="239" y="240"/>
                  <a:pt x="221" y="248"/>
                </a:cubicBezTo>
                <a:cubicBezTo>
                  <a:pt x="213" y="266"/>
                  <a:pt x="195" y="266"/>
                  <a:pt x="186" y="257"/>
                </a:cubicBezTo>
                <a:close/>
                <a:moveTo>
                  <a:pt x="354" y="116"/>
                </a:moveTo>
                <a:lnTo>
                  <a:pt x="354" y="116"/>
                </a:lnTo>
                <a:cubicBezTo>
                  <a:pt x="319" y="80"/>
                  <a:pt x="310" y="36"/>
                  <a:pt x="310" y="36"/>
                </a:cubicBezTo>
                <a:cubicBezTo>
                  <a:pt x="319" y="27"/>
                  <a:pt x="354" y="44"/>
                  <a:pt x="390" y="72"/>
                </a:cubicBezTo>
                <a:cubicBezTo>
                  <a:pt x="425" y="107"/>
                  <a:pt x="434" y="142"/>
                  <a:pt x="425" y="151"/>
                </a:cubicBezTo>
                <a:cubicBezTo>
                  <a:pt x="425" y="151"/>
                  <a:pt x="381" y="142"/>
                  <a:pt x="354" y="116"/>
                </a:cubicBezTo>
                <a:close/>
              </a:path>
            </a:pathLst>
          </a:custGeom>
          <a:solidFill>
            <a:schemeClr val="dk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66;p4"/>
          <p:cNvSpPr/>
          <p:nvPr/>
        </p:nvSpPr>
        <p:spPr>
          <a:xfrm>
            <a:off x="13587356" y="10787872"/>
            <a:ext cx="548657" cy="473241"/>
          </a:xfrm>
          <a:custGeom>
            <a:avLst/>
            <a:gdLst/>
            <a:ahLst/>
            <a:cxnLst/>
            <a:rect l="l" t="t" r="r" b="b"/>
            <a:pathLst>
              <a:path w="609" h="524" extrusionOk="0">
                <a:moveTo>
                  <a:pt x="467" y="417"/>
                </a:moveTo>
                <a:lnTo>
                  <a:pt x="467" y="417"/>
                </a:lnTo>
                <a:cubicBezTo>
                  <a:pt x="446" y="417"/>
                  <a:pt x="439" y="403"/>
                  <a:pt x="439" y="389"/>
                </a:cubicBezTo>
                <a:cubicBezTo>
                  <a:pt x="439" y="375"/>
                  <a:pt x="446" y="360"/>
                  <a:pt x="467" y="360"/>
                </a:cubicBezTo>
                <a:cubicBezTo>
                  <a:pt x="509" y="360"/>
                  <a:pt x="552" y="325"/>
                  <a:pt x="552" y="276"/>
                </a:cubicBezTo>
                <a:cubicBezTo>
                  <a:pt x="552" y="247"/>
                  <a:pt x="537" y="226"/>
                  <a:pt x="523" y="212"/>
                </a:cubicBezTo>
                <a:cubicBezTo>
                  <a:pt x="516" y="212"/>
                  <a:pt x="516" y="212"/>
                  <a:pt x="516" y="205"/>
                </a:cubicBezTo>
                <a:lnTo>
                  <a:pt x="509" y="205"/>
                </a:lnTo>
                <a:lnTo>
                  <a:pt x="502" y="198"/>
                </a:lnTo>
                <a:lnTo>
                  <a:pt x="495" y="198"/>
                </a:lnTo>
                <a:cubicBezTo>
                  <a:pt x="495" y="198"/>
                  <a:pt x="488" y="198"/>
                  <a:pt x="488" y="191"/>
                </a:cubicBezTo>
                <a:cubicBezTo>
                  <a:pt x="481" y="191"/>
                  <a:pt x="481" y="191"/>
                  <a:pt x="481" y="191"/>
                </a:cubicBezTo>
                <a:cubicBezTo>
                  <a:pt x="481" y="191"/>
                  <a:pt x="481" y="191"/>
                  <a:pt x="474" y="191"/>
                </a:cubicBezTo>
                <a:cubicBezTo>
                  <a:pt x="467" y="191"/>
                  <a:pt x="467" y="191"/>
                  <a:pt x="467" y="191"/>
                </a:cubicBezTo>
                <a:lnTo>
                  <a:pt x="460" y="191"/>
                </a:lnTo>
                <a:cubicBezTo>
                  <a:pt x="460" y="184"/>
                  <a:pt x="460" y="184"/>
                  <a:pt x="460" y="177"/>
                </a:cubicBezTo>
                <a:cubicBezTo>
                  <a:pt x="460" y="169"/>
                  <a:pt x="453" y="169"/>
                  <a:pt x="453" y="162"/>
                </a:cubicBezTo>
                <a:cubicBezTo>
                  <a:pt x="453" y="155"/>
                  <a:pt x="453" y="155"/>
                  <a:pt x="446" y="148"/>
                </a:cubicBezTo>
                <a:cubicBezTo>
                  <a:pt x="446" y="141"/>
                  <a:pt x="446" y="141"/>
                  <a:pt x="439" y="134"/>
                </a:cubicBezTo>
                <a:cubicBezTo>
                  <a:pt x="410" y="92"/>
                  <a:pt x="361" y="56"/>
                  <a:pt x="304" y="56"/>
                </a:cubicBezTo>
                <a:cubicBezTo>
                  <a:pt x="248" y="56"/>
                  <a:pt x="198" y="92"/>
                  <a:pt x="170" y="134"/>
                </a:cubicBezTo>
                <a:cubicBezTo>
                  <a:pt x="163" y="141"/>
                  <a:pt x="163" y="141"/>
                  <a:pt x="163" y="148"/>
                </a:cubicBezTo>
                <a:cubicBezTo>
                  <a:pt x="156" y="155"/>
                  <a:pt x="156" y="155"/>
                  <a:pt x="156" y="162"/>
                </a:cubicBezTo>
                <a:cubicBezTo>
                  <a:pt x="156" y="169"/>
                  <a:pt x="149" y="169"/>
                  <a:pt x="149" y="177"/>
                </a:cubicBezTo>
                <a:cubicBezTo>
                  <a:pt x="149" y="184"/>
                  <a:pt x="149" y="184"/>
                  <a:pt x="149" y="191"/>
                </a:cubicBezTo>
                <a:lnTo>
                  <a:pt x="142" y="191"/>
                </a:lnTo>
                <a:cubicBezTo>
                  <a:pt x="142" y="191"/>
                  <a:pt x="142" y="191"/>
                  <a:pt x="135" y="191"/>
                </a:cubicBezTo>
                <a:cubicBezTo>
                  <a:pt x="128" y="191"/>
                  <a:pt x="128" y="191"/>
                  <a:pt x="128" y="191"/>
                </a:cubicBezTo>
                <a:cubicBezTo>
                  <a:pt x="128" y="191"/>
                  <a:pt x="128" y="191"/>
                  <a:pt x="121" y="191"/>
                </a:cubicBezTo>
                <a:cubicBezTo>
                  <a:pt x="121" y="198"/>
                  <a:pt x="113" y="198"/>
                  <a:pt x="113" y="198"/>
                </a:cubicBezTo>
                <a:lnTo>
                  <a:pt x="106" y="198"/>
                </a:lnTo>
                <a:lnTo>
                  <a:pt x="99" y="205"/>
                </a:lnTo>
                <a:lnTo>
                  <a:pt x="92" y="205"/>
                </a:lnTo>
                <a:cubicBezTo>
                  <a:pt x="92" y="212"/>
                  <a:pt x="92" y="212"/>
                  <a:pt x="85" y="212"/>
                </a:cubicBezTo>
                <a:cubicBezTo>
                  <a:pt x="71" y="226"/>
                  <a:pt x="57" y="247"/>
                  <a:pt x="57" y="276"/>
                </a:cubicBezTo>
                <a:cubicBezTo>
                  <a:pt x="57" y="325"/>
                  <a:pt x="99" y="360"/>
                  <a:pt x="142" y="360"/>
                </a:cubicBezTo>
                <a:cubicBezTo>
                  <a:pt x="163" y="360"/>
                  <a:pt x="170" y="375"/>
                  <a:pt x="170" y="389"/>
                </a:cubicBezTo>
                <a:cubicBezTo>
                  <a:pt x="170" y="403"/>
                  <a:pt x="163" y="417"/>
                  <a:pt x="142" y="417"/>
                </a:cubicBezTo>
                <a:cubicBezTo>
                  <a:pt x="64" y="417"/>
                  <a:pt x="0" y="353"/>
                  <a:pt x="0" y="276"/>
                </a:cubicBezTo>
                <a:cubicBezTo>
                  <a:pt x="0" y="212"/>
                  <a:pt x="43" y="155"/>
                  <a:pt x="99" y="141"/>
                </a:cubicBezTo>
                <a:cubicBezTo>
                  <a:pt x="135" y="56"/>
                  <a:pt x="212" y="0"/>
                  <a:pt x="304" y="0"/>
                </a:cubicBezTo>
                <a:cubicBezTo>
                  <a:pt x="396" y="0"/>
                  <a:pt x="474" y="56"/>
                  <a:pt x="509" y="141"/>
                </a:cubicBezTo>
                <a:cubicBezTo>
                  <a:pt x="566" y="155"/>
                  <a:pt x="608" y="212"/>
                  <a:pt x="608" y="276"/>
                </a:cubicBezTo>
                <a:cubicBezTo>
                  <a:pt x="608" y="353"/>
                  <a:pt x="545" y="417"/>
                  <a:pt x="467" y="417"/>
                </a:cubicBezTo>
                <a:close/>
                <a:moveTo>
                  <a:pt x="198" y="353"/>
                </a:moveTo>
                <a:lnTo>
                  <a:pt x="198" y="353"/>
                </a:lnTo>
                <a:cubicBezTo>
                  <a:pt x="283" y="254"/>
                  <a:pt x="283" y="254"/>
                  <a:pt x="283" y="254"/>
                </a:cubicBezTo>
                <a:cubicBezTo>
                  <a:pt x="290" y="254"/>
                  <a:pt x="297" y="247"/>
                  <a:pt x="304" y="247"/>
                </a:cubicBezTo>
                <a:cubicBezTo>
                  <a:pt x="311" y="247"/>
                  <a:pt x="318" y="254"/>
                  <a:pt x="326" y="254"/>
                </a:cubicBezTo>
                <a:cubicBezTo>
                  <a:pt x="410" y="353"/>
                  <a:pt x="410" y="353"/>
                  <a:pt x="410" y="353"/>
                </a:cubicBezTo>
                <a:cubicBezTo>
                  <a:pt x="417" y="353"/>
                  <a:pt x="417" y="360"/>
                  <a:pt x="417" y="367"/>
                </a:cubicBezTo>
                <a:cubicBezTo>
                  <a:pt x="417" y="389"/>
                  <a:pt x="403" y="396"/>
                  <a:pt x="389" y="396"/>
                </a:cubicBezTo>
                <a:cubicBezTo>
                  <a:pt x="382" y="396"/>
                  <a:pt x="375" y="396"/>
                  <a:pt x="368" y="389"/>
                </a:cubicBezTo>
                <a:cubicBezTo>
                  <a:pt x="333" y="346"/>
                  <a:pt x="333" y="346"/>
                  <a:pt x="333" y="346"/>
                </a:cubicBezTo>
                <a:cubicBezTo>
                  <a:pt x="333" y="495"/>
                  <a:pt x="333" y="495"/>
                  <a:pt x="333" y="495"/>
                </a:cubicBezTo>
                <a:cubicBezTo>
                  <a:pt x="333" y="509"/>
                  <a:pt x="318" y="523"/>
                  <a:pt x="304" y="523"/>
                </a:cubicBezTo>
                <a:cubicBezTo>
                  <a:pt x="290" y="523"/>
                  <a:pt x="276" y="509"/>
                  <a:pt x="276" y="495"/>
                </a:cubicBezTo>
                <a:cubicBezTo>
                  <a:pt x="276" y="346"/>
                  <a:pt x="276" y="346"/>
                  <a:pt x="276" y="346"/>
                </a:cubicBezTo>
                <a:cubicBezTo>
                  <a:pt x="241" y="389"/>
                  <a:pt x="241" y="389"/>
                  <a:pt x="241" y="389"/>
                </a:cubicBezTo>
                <a:cubicBezTo>
                  <a:pt x="234" y="396"/>
                  <a:pt x="226" y="396"/>
                  <a:pt x="219" y="396"/>
                </a:cubicBezTo>
                <a:cubicBezTo>
                  <a:pt x="205" y="396"/>
                  <a:pt x="191" y="389"/>
                  <a:pt x="191" y="367"/>
                </a:cubicBezTo>
                <a:cubicBezTo>
                  <a:pt x="191" y="360"/>
                  <a:pt x="191" y="353"/>
                  <a:pt x="198" y="3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4"/>
          <p:cNvSpPr/>
          <p:nvPr/>
        </p:nvSpPr>
        <p:spPr>
          <a:xfrm>
            <a:off x="13646345" y="8766949"/>
            <a:ext cx="409504" cy="409611"/>
          </a:xfrm>
          <a:custGeom>
            <a:avLst/>
            <a:gdLst/>
            <a:ahLst/>
            <a:cxnLst/>
            <a:rect l="l" t="t" r="r" b="b"/>
            <a:pathLst>
              <a:path w="454" h="453" extrusionOk="0">
                <a:moveTo>
                  <a:pt x="354" y="332"/>
                </a:moveTo>
                <a:lnTo>
                  <a:pt x="354" y="332"/>
                </a:lnTo>
                <a:cubicBezTo>
                  <a:pt x="297" y="389"/>
                  <a:pt x="205" y="396"/>
                  <a:pt x="142" y="346"/>
                </a:cubicBezTo>
                <a:cubicBezTo>
                  <a:pt x="50" y="438"/>
                  <a:pt x="50" y="438"/>
                  <a:pt x="50" y="438"/>
                </a:cubicBezTo>
                <a:cubicBezTo>
                  <a:pt x="36" y="452"/>
                  <a:pt x="22" y="452"/>
                  <a:pt x="7" y="438"/>
                </a:cubicBezTo>
                <a:cubicBezTo>
                  <a:pt x="0" y="431"/>
                  <a:pt x="0" y="410"/>
                  <a:pt x="7" y="396"/>
                </a:cubicBezTo>
                <a:cubicBezTo>
                  <a:pt x="106" y="304"/>
                  <a:pt x="106" y="304"/>
                  <a:pt x="106" y="304"/>
                </a:cubicBezTo>
                <a:cubicBezTo>
                  <a:pt x="57" y="240"/>
                  <a:pt x="57" y="148"/>
                  <a:pt x="120" y="92"/>
                </a:cubicBezTo>
                <a:cubicBezTo>
                  <a:pt x="177" y="35"/>
                  <a:pt x="177" y="35"/>
                  <a:pt x="177" y="35"/>
                </a:cubicBezTo>
                <a:cubicBezTo>
                  <a:pt x="212" y="78"/>
                  <a:pt x="212" y="78"/>
                  <a:pt x="212" y="78"/>
                </a:cubicBezTo>
                <a:cubicBezTo>
                  <a:pt x="283" y="7"/>
                  <a:pt x="283" y="7"/>
                  <a:pt x="283" y="7"/>
                </a:cubicBezTo>
                <a:cubicBezTo>
                  <a:pt x="290" y="0"/>
                  <a:pt x="311" y="0"/>
                  <a:pt x="318" y="7"/>
                </a:cubicBezTo>
                <a:cubicBezTo>
                  <a:pt x="333" y="21"/>
                  <a:pt x="333" y="35"/>
                  <a:pt x="318" y="50"/>
                </a:cubicBezTo>
                <a:cubicBezTo>
                  <a:pt x="255" y="113"/>
                  <a:pt x="255" y="113"/>
                  <a:pt x="255" y="113"/>
                </a:cubicBezTo>
                <a:cubicBezTo>
                  <a:pt x="333" y="191"/>
                  <a:pt x="333" y="191"/>
                  <a:pt x="333" y="191"/>
                </a:cubicBezTo>
                <a:cubicBezTo>
                  <a:pt x="396" y="127"/>
                  <a:pt x="396" y="127"/>
                  <a:pt x="396" y="127"/>
                </a:cubicBezTo>
                <a:cubicBezTo>
                  <a:pt x="410" y="120"/>
                  <a:pt x="431" y="120"/>
                  <a:pt x="438" y="127"/>
                </a:cubicBezTo>
                <a:cubicBezTo>
                  <a:pt x="453" y="141"/>
                  <a:pt x="453" y="155"/>
                  <a:pt x="438" y="170"/>
                </a:cubicBezTo>
                <a:cubicBezTo>
                  <a:pt x="375" y="233"/>
                  <a:pt x="375" y="233"/>
                  <a:pt x="375" y="233"/>
                </a:cubicBezTo>
                <a:cubicBezTo>
                  <a:pt x="410" y="276"/>
                  <a:pt x="410" y="276"/>
                  <a:pt x="410" y="276"/>
                </a:cubicBezTo>
                <a:lnTo>
                  <a:pt x="354" y="332"/>
                </a:ln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68;p4"/>
          <p:cNvSpPr/>
          <p:nvPr/>
        </p:nvSpPr>
        <p:spPr>
          <a:xfrm>
            <a:off x="13646609" y="2632228"/>
            <a:ext cx="468042" cy="471580"/>
          </a:xfrm>
          <a:custGeom>
            <a:avLst/>
            <a:gdLst/>
            <a:ahLst/>
            <a:cxnLst/>
            <a:rect l="l" t="t" r="r" b="b"/>
            <a:pathLst>
              <a:path w="602" h="609" extrusionOk="0">
                <a:moveTo>
                  <a:pt x="573" y="219"/>
                </a:moveTo>
                <a:lnTo>
                  <a:pt x="573" y="219"/>
                </a:lnTo>
                <a:cubicBezTo>
                  <a:pt x="544" y="219"/>
                  <a:pt x="544" y="219"/>
                  <a:pt x="544" y="219"/>
                </a:cubicBezTo>
                <a:cubicBezTo>
                  <a:pt x="530" y="219"/>
                  <a:pt x="530" y="219"/>
                  <a:pt x="530" y="219"/>
                </a:cubicBezTo>
                <a:cubicBezTo>
                  <a:pt x="452" y="219"/>
                  <a:pt x="452" y="219"/>
                  <a:pt x="452" y="219"/>
                </a:cubicBezTo>
                <a:cubicBezTo>
                  <a:pt x="431" y="219"/>
                  <a:pt x="424" y="205"/>
                  <a:pt x="424" y="191"/>
                </a:cubicBezTo>
                <a:cubicBezTo>
                  <a:pt x="424" y="177"/>
                  <a:pt x="431" y="162"/>
                  <a:pt x="452" y="162"/>
                </a:cubicBezTo>
                <a:cubicBezTo>
                  <a:pt x="502" y="162"/>
                  <a:pt x="502" y="162"/>
                  <a:pt x="502" y="162"/>
                </a:cubicBezTo>
                <a:cubicBezTo>
                  <a:pt x="452" y="99"/>
                  <a:pt x="382" y="56"/>
                  <a:pt x="297" y="56"/>
                </a:cubicBezTo>
                <a:cubicBezTo>
                  <a:pt x="163" y="56"/>
                  <a:pt x="57" y="169"/>
                  <a:pt x="57" y="304"/>
                </a:cubicBezTo>
                <a:cubicBezTo>
                  <a:pt x="57" y="318"/>
                  <a:pt x="42" y="332"/>
                  <a:pt x="28" y="332"/>
                </a:cubicBezTo>
                <a:cubicBezTo>
                  <a:pt x="7" y="332"/>
                  <a:pt x="0" y="318"/>
                  <a:pt x="0" y="304"/>
                </a:cubicBezTo>
                <a:lnTo>
                  <a:pt x="0" y="304"/>
                </a:lnTo>
                <a:cubicBezTo>
                  <a:pt x="0" y="134"/>
                  <a:pt x="134" y="0"/>
                  <a:pt x="297" y="0"/>
                </a:cubicBezTo>
                <a:cubicBezTo>
                  <a:pt x="403" y="0"/>
                  <a:pt x="488" y="49"/>
                  <a:pt x="544" y="127"/>
                </a:cubicBezTo>
                <a:cubicBezTo>
                  <a:pt x="544" y="78"/>
                  <a:pt x="544" y="78"/>
                  <a:pt x="544" y="78"/>
                </a:cubicBezTo>
                <a:cubicBezTo>
                  <a:pt x="544" y="64"/>
                  <a:pt x="558" y="49"/>
                  <a:pt x="573" y="49"/>
                </a:cubicBezTo>
                <a:cubicBezTo>
                  <a:pt x="587" y="49"/>
                  <a:pt x="601" y="64"/>
                  <a:pt x="601" y="78"/>
                </a:cubicBezTo>
                <a:cubicBezTo>
                  <a:pt x="601" y="191"/>
                  <a:pt x="601" y="191"/>
                  <a:pt x="601" y="191"/>
                </a:cubicBezTo>
                <a:cubicBezTo>
                  <a:pt x="601" y="205"/>
                  <a:pt x="587" y="219"/>
                  <a:pt x="573" y="219"/>
                </a:cubicBezTo>
                <a:close/>
                <a:moveTo>
                  <a:pt x="28" y="389"/>
                </a:moveTo>
                <a:lnTo>
                  <a:pt x="28" y="389"/>
                </a:lnTo>
                <a:cubicBezTo>
                  <a:pt x="148" y="389"/>
                  <a:pt x="148" y="389"/>
                  <a:pt x="148" y="389"/>
                </a:cubicBezTo>
                <a:cubicBezTo>
                  <a:pt x="163" y="389"/>
                  <a:pt x="177" y="403"/>
                  <a:pt x="177" y="417"/>
                </a:cubicBezTo>
                <a:cubicBezTo>
                  <a:pt x="177" y="431"/>
                  <a:pt x="163" y="445"/>
                  <a:pt x="148" y="445"/>
                </a:cubicBezTo>
                <a:cubicBezTo>
                  <a:pt x="99" y="445"/>
                  <a:pt x="99" y="445"/>
                  <a:pt x="99" y="445"/>
                </a:cubicBezTo>
                <a:cubicBezTo>
                  <a:pt x="141" y="509"/>
                  <a:pt x="219" y="551"/>
                  <a:pt x="297" y="551"/>
                </a:cubicBezTo>
                <a:cubicBezTo>
                  <a:pt x="431" y="551"/>
                  <a:pt x="544" y="438"/>
                  <a:pt x="544" y="304"/>
                </a:cubicBezTo>
                <a:cubicBezTo>
                  <a:pt x="544" y="290"/>
                  <a:pt x="558" y="276"/>
                  <a:pt x="573" y="276"/>
                </a:cubicBezTo>
                <a:cubicBezTo>
                  <a:pt x="587" y="276"/>
                  <a:pt x="601" y="290"/>
                  <a:pt x="601" y="304"/>
                </a:cubicBezTo>
                <a:lnTo>
                  <a:pt x="601" y="304"/>
                </a:lnTo>
                <a:cubicBezTo>
                  <a:pt x="601" y="473"/>
                  <a:pt x="466" y="608"/>
                  <a:pt x="297" y="608"/>
                </a:cubicBezTo>
                <a:cubicBezTo>
                  <a:pt x="198" y="608"/>
                  <a:pt x="106" y="558"/>
                  <a:pt x="57" y="480"/>
                </a:cubicBezTo>
                <a:cubicBezTo>
                  <a:pt x="57" y="530"/>
                  <a:pt x="57" y="530"/>
                  <a:pt x="57" y="530"/>
                </a:cubicBezTo>
                <a:cubicBezTo>
                  <a:pt x="57" y="544"/>
                  <a:pt x="42" y="558"/>
                  <a:pt x="28" y="558"/>
                </a:cubicBezTo>
                <a:cubicBezTo>
                  <a:pt x="7" y="558"/>
                  <a:pt x="0" y="544"/>
                  <a:pt x="0" y="530"/>
                </a:cubicBezTo>
                <a:cubicBezTo>
                  <a:pt x="0" y="417"/>
                  <a:pt x="0" y="417"/>
                  <a:pt x="0" y="417"/>
                </a:cubicBezTo>
                <a:cubicBezTo>
                  <a:pt x="0" y="403"/>
                  <a:pt x="7" y="389"/>
                  <a:pt x="28" y="3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4"/>
          <p:cNvSpPr txBox="1"/>
          <p:nvPr/>
        </p:nvSpPr>
        <p:spPr>
          <a:xfrm>
            <a:off x="4343403" y="682078"/>
            <a:ext cx="784542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Agenda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5"/>
          <p:cNvSpPr txBox="1"/>
          <p:nvPr/>
        </p:nvSpPr>
        <p:spPr>
          <a:xfrm>
            <a:off x="14869909" y="4089758"/>
            <a:ext cx="6090182" cy="2007732"/>
          </a:xfrm>
          <a:prstGeom prst="rect">
            <a:avLst/>
          </a:prstGeom>
          <a:noFill/>
          <a:ln>
            <a:noFill/>
          </a:ln>
        </p:spPr>
        <p:txBody>
          <a:bodyPr spcFirstLastPara="1" wrap="square" lIns="217475" tIns="108725" rIns="217475" bIns="108725" anchor="t" anchorCtr="0">
            <a:spAutoFit/>
          </a:bodyPr>
          <a:lstStyle/>
          <a:p>
            <a:pPr marL="0" marR="0" lvl="0" indent="0" algn="l" rtl="0">
              <a:lnSpc>
                <a:spcPct val="150000"/>
              </a:lnSpc>
              <a:spcBef>
                <a:spcPts val="0"/>
              </a:spcBef>
              <a:spcAft>
                <a:spcPts val="0"/>
              </a:spcAft>
              <a:buClr>
                <a:srgbClr val="757070"/>
              </a:buClr>
              <a:buSzPts val="2000"/>
              <a:buFont typeface="Arial"/>
              <a:buNone/>
            </a:pPr>
            <a:r>
              <a:rPr lang="de-DE" sz="2000">
                <a:solidFill>
                  <a:srgbClr val="757070"/>
                </a:solidFill>
                <a:latin typeface="Century Gothic"/>
                <a:ea typeface="Century Gothic"/>
                <a:cs typeface="Century Gothic"/>
                <a:sym typeface="Century Gothic"/>
              </a:rPr>
              <a:t>A plan on the spending limits for different areas of the operations based on historical trends and future assumptions, 1-year trajectory.</a:t>
            </a:r>
            <a:endParaRPr/>
          </a:p>
        </p:txBody>
      </p:sp>
      <p:sp>
        <p:nvSpPr>
          <p:cNvPr id="76" name="Google Shape;76;p5"/>
          <p:cNvSpPr txBox="1"/>
          <p:nvPr/>
        </p:nvSpPr>
        <p:spPr>
          <a:xfrm>
            <a:off x="14987480" y="3605296"/>
            <a:ext cx="1244251" cy="46153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399" b="1">
                <a:solidFill>
                  <a:schemeClr val="dk1"/>
                </a:solidFill>
                <a:latin typeface="Century Gothic"/>
                <a:ea typeface="Century Gothic"/>
                <a:cs typeface="Century Gothic"/>
                <a:sym typeface="Century Gothic"/>
              </a:rPr>
              <a:t>Budget</a:t>
            </a:r>
            <a:endParaRPr/>
          </a:p>
        </p:txBody>
      </p:sp>
      <p:sp>
        <p:nvSpPr>
          <p:cNvPr id="77" name="Google Shape;77;p5"/>
          <p:cNvSpPr txBox="1"/>
          <p:nvPr/>
        </p:nvSpPr>
        <p:spPr>
          <a:xfrm>
            <a:off x="5054702" y="4089758"/>
            <a:ext cx="6090182" cy="2007732"/>
          </a:xfrm>
          <a:prstGeom prst="rect">
            <a:avLst/>
          </a:prstGeom>
          <a:noFill/>
          <a:ln>
            <a:noFill/>
          </a:ln>
        </p:spPr>
        <p:txBody>
          <a:bodyPr spcFirstLastPara="1" wrap="square" lIns="217475" tIns="108725" rIns="217475" bIns="108725" anchor="t" anchorCtr="0">
            <a:spAutoFit/>
          </a:bodyPr>
          <a:lstStyle/>
          <a:p>
            <a:pPr marL="0" marR="0" lvl="0" indent="0" algn="l" rtl="0">
              <a:lnSpc>
                <a:spcPct val="150000"/>
              </a:lnSpc>
              <a:spcBef>
                <a:spcPts val="0"/>
              </a:spcBef>
              <a:spcAft>
                <a:spcPts val="0"/>
              </a:spcAft>
              <a:buClr>
                <a:srgbClr val="757070"/>
              </a:buClr>
              <a:buSzPts val="2000"/>
              <a:buFont typeface="Arial"/>
              <a:buNone/>
            </a:pPr>
            <a:r>
              <a:rPr lang="de-DE" sz="2000">
                <a:solidFill>
                  <a:srgbClr val="757070"/>
                </a:solidFill>
                <a:latin typeface="Century Gothic"/>
                <a:ea typeface="Century Gothic"/>
                <a:cs typeface="Century Gothic"/>
                <a:sym typeface="Century Gothic"/>
              </a:rPr>
              <a:t>The forcasting and estimation of the operaton income and expenses in the next 3-5 years based on the operational plan, investments and strategy.</a:t>
            </a:r>
            <a:endParaRPr/>
          </a:p>
        </p:txBody>
      </p:sp>
      <p:sp>
        <p:nvSpPr>
          <p:cNvPr id="78" name="Google Shape;78;p5"/>
          <p:cNvSpPr txBox="1"/>
          <p:nvPr/>
        </p:nvSpPr>
        <p:spPr>
          <a:xfrm>
            <a:off x="5172274" y="3605296"/>
            <a:ext cx="1672253" cy="46153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399" b="1">
                <a:solidFill>
                  <a:schemeClr val="dk1"/>
                </a:solidFill>
                <a:latin typeface="Century Gothic"/>
                <a:ea typeface="Century Gothic"/>
                <a:cs typeface="Century Gothic"/>
                <a:sym typeface="Century Gothic"/>
              </a:rPr>
              <a:t>Pro Forma</a:t>
            </a:r>
            <a:endParaRPr/>
          </a:p>
        </p:txBody>
      </p:sp>
      <p:sp>
        <p:nvSpPr>
          <p:cNvPr id="79" name="Google Shape;79;p5"/>
          <p:cNvSpPr txBox="1"/>
          <p:nvPr/>
        </p:nvSpPr>
        <p:spPr>
          <a:xfrm>
            <a:off x="14869909" y="8601498"/>
            <a:ext cx="6090182" cy="2931062"/>
          </a:xfrm>
          <a:prstGeom prst="rect">
            <a:avLst/>
          </a:prstGeom>
          <a:noFill/>
          <a:ln>
            <a:noFill/>
          </a:ln>
        </p:spPr>
        <p:txBody>
          <a:bodyPr spcFirstLastPara="1" wrap="square" lIns="217475" tIns="108725" rIns="217475" bIns="108725" anchor="t" anchorCtr="0">
            <a:spAutoFit/>
          </a:bodyPr>
          <a:lstStyle/>
          <a:p>
            <a:pPr marL="0" marR="0" lvl="0" indent="0" algn="l" rtl="0">
              <a:lnSpc>
                <a:spcPct val="150000"/>
              </a:lnSpc>
              <a:spcBef>
                <a:spcPts val="0"/>
              </a:spcBef>
              <a:spcAft>
                <a:spcPts val="0"/>
              </a:spcAft>
              <a:buClr>
                <a:srgbClr val="757070"/>
              </a:buClr>
              <a:buSzPts val="2000"/>
              <a:buFont typeface="Arial"/>
              <a:buNone/>
            </a:pPr>
            <a:r>
              <a:rPr lang="de-DE" sz="2000">
                <a:solidFill>
                  <a:srgbClr val="757070"/>
                </a:solidFill>
                <a:latin typeface="Century Gothic"/>
                <a:ea typeface="Century Gothic"/>
                <a:cs typeface="Century Gothic"/>
                <a:sym typeface="Century Gothic"/>
              </a:rPr>
              <a:t>A statement that presents the expected cash inflow and cash outflow and its impact on liquidity over time. Assumptions are made to align with current information about operational circumstances in the near future, 3-6 months trajectory.</a:t>
            </a:r>
            <a:endParaRPr/>
          </a:p>
        </p:txBody>
      </p:sp>
      <p:sp>
        <p:nvSpPr>
          <p:cNvPr id="80" name="Google Shape;80;p5"/>
          <p:cNvSpPr txBox="1"/>
          <p:nvPr/>
        </p:nvSpPr>
        <p:spPr>
          <a:xfrm>
            <a:off x="5054702" y="8601498"/>
            <a:ext cx="6090182" cy="2007732"/>
          </a:xfrm>
          <a:prstGeom prst="rect">
            <a:avLst/>
          </a:prstGeom>
          <a:noFill/>
          <a:ln>
            <a:noFill/>
          </a:ln>
        </p:spPr>
        <p:txBody>
          <a:bodyPr spcFirstLastPara="1" wrap="square" lIns="217475" tIns="108725" rIns="217475" bIns="108725" anchor="t" anchorCtr="0">
            <a:spAutoFit/>
          </a:bodyPr>
          <a:lstStyle/>
          <a:p>
            <a:pPr marL="0" marR="0" lvl="0" indent="0" algn="l" rtl="0">
              <a:lnSpc>
                <a:spcPct val="150000"/>
              </a:lnSpc>
              <a:spcBef>
                <a:spcPts val="0"/>
              </a:spcBef>
              <a:spcAft>
                <a:spcPts val="0"/>
              </a:spcAft>
              <a:buClr>
                <a:srgbClr val="757070"/>
              </a:buClr>
              <a:buSzPts val="2000"/>
              <a:buFont typeface="Arial"/>
              <a:buNone/>
            </a:pPr>
            <a:r>
              <a:rPr lang="de-DE" sz="2000">
                <a:solidFill>
                  <a:srgbClr val="757070"/>
                </a:solidFill>
                <a:latin typeface="Century Gothic"/>
                <a:ea typeface="Century Gothic"/>
                <a:cs typeface="Century Gothic"/>
                <a:sym typeface="Century Gothic"/>
              </a:rPr>
              <a:t>A financial statement that correlates with the company‘s income statement and balance sheet to show the effect of cash in operating, investing and financial activities.</a:t>
            </a:r>
            <a:endParaRPr/>
          </a:p>
        </p:txBody>
      </p:sp>
      <p:sp>
        <p:nvSpPr>
          <p:cNvPr id="81" name="Google Shape;81;p5"/>
          <p:cNvSpPr txBox="1"/>
          <p:nvPr/>
        </p:nvSpPr>
        <p:spPr>
          <a:xfrm>
            <a:off x="14987480" y="8117037"/>
            <a:ext cx="3273653" cy="46153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399" b="1">
                <a:solidFill>
                  <a:schemeClr val="dk1"/>
                </a:solidFill>
                <a:highlight>
                  <a:srgbClr val="FFFF00"/>
                </a:highlight>
                <a:latin typeface="Century Gothic"/>
                <a:ea typeface="Century Gothic"/>
                <a:cs typeface="Century Gothic"/>
                <a:sym typeface="Century Gothic"/>
              </a:rPr>
              <a:t>Cash Flow Projection</a:t>
            </a:r>
            <a:endParaRPr/>
          </a:p>
        </p:txBody>
      </p:sp>
      <p:sp>
        <p:nvSpPr>
          <p:cNvPr id="82" name="Google Shape;82;p5"/>
          <p:cNvSpPr txBox="1"/>
          <p:nvPr/>
        </p:nvSpPr>
        <p:spPr>
          <a:xfrm>
            <a:off x="5172271" y="8117037"/>
            <a:ext cx="3664786" cy="46153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399" b="1">
                <a:solidFill>
                  <a:schemeClr val="dk1"/>
                </a:solidFill>
                <a:latin typeface="Century Gothic"/>
                <a:ea typeface="Century Gothic"/>
                <a:cs typeface="Century Gothic"/>
                <a:sym typeface="Century Gothic"/>
              </a:rPr>
              <a:t>Statement of Cash Flow</a:t>
            </a:r>
            <a:endParaRPr/>
          </a:p>
        </p:txBody>
      </p:sp>
      <p:sp>
        <p:nvSpPr>
          <p:cNvPr id="83" name="Google Shape;83;p5"/>
          <p:cNvSpPr/>
          <p:nvPr/>
        </p:nvSpPr>
        <p:spPr>
          <a:xfrm>
            <a:off x="3721034" y="8782937"/>
            <a:ext cx="581143" cy="594914"/>
          </a:xfrm>
          <a:custGeom>
            <a:avLst/>
            <a:gdLst/>
            <a:ahLst/>
            <a:cxnLst/>
            <a:rect l="l" t="t" r="r" b="b"/>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chemeClr val="dk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3600">
              <a:solidFill>
                <a:schemeClr val="dk1"/>
              </a:solidFill>
              <a:latin typeface="Lato"/>
              <a:ea typeface="Lato"/>
              <a:cs typeface="Lato"/>
              <a:sym typeface="Lato"/>
            </a:endParaRPr>
          </a:p>
        </p:txBody>
      </p:sp>
      <p:sp>
        <p:nvSpPr>
          <p:cNvPr id="84" name="Google Shape;84;p5"/>
          <p:cNvSpPr/>
          <p:nvPr/>
        </p:nvSpPr>
        <p:spPr>
          <a:xfrm>
            <a:off x="3983834" y="4277163"/>
            <a:ext cx="585682" cy="681205"/>
          </a:xfrm>
          <a:custGeom>
            <a:avLst/>
            <a:gdLst/>
            <a:ahLst/>
            <a:cxnLst/>
            <a:rect l="l" t="t" r="r" b="b"/>
            <a:pathLst>
              <a:path w="120000" h="120000" extrusionOk="0">
                <a:moveTo>
                  <a:pt x="114966" y="41876"/>
                </a:moveTo>
                <a:lnTo>
                  <a:pt x="114966" y="41876"/>
                </a:lnTo>
                <a:cubicBezTo>
                  <a:pt x="39999" y="67767"/>
                  <a:pt x="70463" y="0"/>
                  <a:pt x="11655" y="36022"/>
                </a:cubicBezTo>
                <a:cubicBezTo>
                  <a:pt x="0" y="40075"/>
                  <a:pt x="0" y="40075"/>
                  <a:pt x="0" y="40075"/>
                </a:cubicBezTo>
                <a:cubicBezTo>
                  <a:pt x="23311" y="119774"/>
                  <a:pt x="23311" y="119774"/>
                  <a:pt x="23311" y="119774"/>
                </a:cubicBezTo>
                <a:cubicBezTo>
                  <a:pt x="37350" y="119774"/>
                  <a:pt x="37350" y="119774"/>
                  <a:pt x="37350" y="119774"/>
                </a:cubicBezTo>
                <a:cubicBezTo>
                  <a:pt x="25695" y="79924"/>
                  <a:pt x="25695" y="79924"/>
                  <a:pt x="25695" y="79924"/>
                </a:cubicBezTo>
                <a:cubicBezTo>
                  <a:pt x="77615" y="43902"/>
                  <a:pt x="56423" y="119774"/>
                  <a:pt x="117350" y="43902"/>
                </a:cubicBezTo>
                <a:cubicBezTo>
                  <a:pt x="119735" y="43902"/>
                  <a:pt x="117350" y="41876"/>
                  <a:pt x="114966" y="41876"/>
                </a:cubicBezTo>
              </a:path>
            </a:pathLst>
          </a:custGeom>
          <a:solidFill>
            <a:schemeClr val="dk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3600">
              <a:solidFill>
                <a:schemeClr val="dk1"/>
              </a:solidFill>
              <a:latin typeface="Lato"/>
              <a:ea typeface="Lato"/>
              <a:cs typeface="Lato"/>
              <a:sym typeface="Lato"/>
            </a:endParaRPr>
          </a:p>
        </p:txBody>
      </p:sp>
      <p:sp>
        <p:nvSpPr>
          <p:cNvPr id="85" name="Google Shape;85;p5"/>
          <p:cNvSpPr/>
          <p:nvPr/>
        </p:nvSpPr>
        <p:spPr>
          <a:xfrm>
            <a:off x="13563697" y="8885864"/>
            <a:ext cx="594761" cy="481384"/>
          </a:xfrm>
          <a:custGeom>
            <a:avLst/>
            <a:gdLst/>
            <a:ahLst/>
            <a:cxnLst/>
            <a:rect l="l" t="t" r="r" b="b"/>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rgbClr val="264877"/>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3600">
              <a:solidFill>
                <a:schemeClr val="dk1"/>
              </a:solidFill>
              <a:latin typeface="Lato"/>
              <a:ea typeface="Lato"/>
              <a:cs typeface="Lato"/>
              <a:sym typeface="Lato"/>
            </a:endParaRPr>
          </a:p>
        </p:txBody>
      </p:sp>
      <p:cxnSp>
        <p:nvCxnSpPr>
          <p:cNvPr id="86" name="Google Shape;86;p5"/>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87" name="Google Shape;87;p5"/>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88" name="Google Shape;88;p5"/>
          <p:cNvSpPr/>
          <p:nvPr/>
        </p:nvSpPr>
        <p:spPr>
          <a:xfrm rot="-5400000">
            <a:off x="13179006" y="4037610"/>
            <a:ext cx="1364143" cy="1364143"/>
          </a:xfrm>
          <a:prstGeom prst="arc">
            <a:avLst>
              <a:gd name="adj1" fmla="val 1060776"/>
              <a:gd name="adj2" fmla="val 15880060"/>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5"/>
          <p:cNvSpPr/>
          <p:nvPr/>
        </p:nvSpPr>
        <p:spPr>
          <a:xfrm rot="-5400000">
            <a:off x="3426935" y="4030764"/>
            <a:ext cx="1364143" cy="1364143"/>
          </a:xfrm>
          <a:prstGeom prst="arc">
            <a:avLst>
              <a:gd name="adj1" fmla="val 5625087"/>
              <a:gd name="adj2" fmla="val 20059528"/>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5"/>
          <p:cNvSpPr/>
          <p:nvPr/>
        </p:nvSpPr>
        <p:spPr>
          <a:xfrm rot="-5400000">
            <a:off x="13200452" y="8466333"/>
            <a:ext cx="1364143" cy="1364143"/>
          </a:xfrm>
          <a:prstGeom prst="arc">
            <a:avLst>
              <a:gd name="adj1" fmla="val 18643259"/>
              <a:gd name="adj2" fmla="val 9180569"/>
            </a:avLst>
          </a:prstGeom>
          <a:noFill/>
          <a:ln w="9525" cap="flat" cmpd="sng">
            <a:solidFill>
              <a:srgbClr val="264877"/>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5"/>
          <p:cNvSpPr/>
          <p:nvPr/>
        </p:nvSpPr>
        <p:spPr>
          <a:xfrm rot="-5400000">
            <a:off x="3344851" y="8384652"/>
            <a:ext cx="1364143" cy="1364143"/>
          </a:xfrm>
          <a:prstGeom prst="arc">
            <a:avLst>
              <a:gd name="adj1" fmla="val 1060776"/>
              <a:gd name="adj2" fmla="val 15880060"/>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5"/>
          <p:cNvSpPr txBox="1"/>
          <p:nvPr/>
        </p:nvSpPr>
        <p:spPr>
          <a:xfrm>
            <a:off x="4343403" y="682078"/>
            <a:ext cx="784542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Differences between financial forecasting tools.</a:t>
            </a:r>
            <a:endParaRPr/>
          </a:p>
        </p:txBody>
      </p:sp>
      <p:sp>
        <p:nvSpPr>
          <p:cNvPr id="93" name="Google Shape;93;p5"/>
          <p:cNvSpPr/>
          <p:nvPr/>
        </p:nvSpPr>
        <p:spPr>
          <a:xfrm>
            <a:off x="13563697" y="4467301"/>
            <a:ext cx="584048" cy="491067"/>
          </a:xfrm>
          <a:custGeom>
            <a:avLst/>
            <a:gdLst/>
            <a:ahLst/>
            <a:cxnLst/>
            <a:rect l="l" t="t" r="r" b="b"/>
            <a:pathLst>
              <a:path w="609" h="510" extrusionOk="0">
                <a:moveTo>
                  <a:pt x="579" y="509"/>
                </a:moveTo>
                <a:lnTo>
                  <a:pt x="579" y="509"/>
                </a:lnTo>
                <a:cubicBezTo>
                  <a:pt x="28" y="509"/>
                  <a:pt x="28" y="509"/>
                  <a:pt x="28" y="509"/>
                </a:cubicBezTo>
                <a:cubicBezTo>
                  <a:pt x="14" y="509"/>
                  <a:pt x="0" y="502"/>
                  <a:pt x="0" y="488"/>
                </a:cubicBezTo>
                <a:cubicBezTo>
                  <a:pt x="0" y="481"/>
                  <a:pt x="0" y="481"/>
                  <a:pt x="0" y="481"/>
                </a:cubicBezTo>
                <a:cubicBezTo>
                  <a:pt x="0" y="467"/>
                  <a:pt x="14" y="452"/>
                  <a:pt x="28" y="452"/>
                </a:cubicBezTo>
                <a:cubicBezTo>
                  <a:pt x="579" y="452"/>
                  <a:pt x="579" y="452"/>
                  <a:pt x="579" y="452"/>
                </a:cubicBezTo>
                <a:cubicBezTo>
                  <a:pt x="594" y="452"/>
                  <a:pt x="608" y="467"/>
                  <a:pt x="608" y="481"/>
                </a:cubicBezTo>
                <a:cubicBezTo>
                  <a:pt x="608" y="488"/>
                  <a:pt x="608" y="488"/>
                  <a:pt x="608" y="488"/>
                </a:cubicBezTo>
                <a:cubicBezTo>
                  <a:pt x="608" y="502"/>
                  <a:pt x="594" y="509"/>
                  <a:pt x="579" y="509"/>
                </a:cubicBezTo>
                <a:close/>
                <a:moveTo>
                  <a:pt x="523" y="396"/>
                </a:moveTo>
                <a:lnTo>
                  <a:pt x="523" y="396"/>
                </a:lnTo>
                <a:cubicBezTo>
                  <a:pt x="523" y="417"/>
                  <a:pt x="509" y="424"/>
                  <a:pt x="495" y="424"/>
                </a:cubicBezTo>
                <a:cubicBezTo>
                  <a:pt x="438" y="424"/>
                  <a:pt x="438" y="424"/>
                  <a:pt x="438" y="424"/>
                </a:cubicBezTo>
                <a:cubicBezTo>
                  <a:pt x="417" y="424"/>
                  <a:pt x="410" y="417"/>
                  <a:pt x="410" y="396"/>
                </a:cubicBezTo>
                <a:cubicBezTo>
                  <a:pt x="410" y="198"/>
                  <a:pt x="410" y="198"/>
                  <a:pt x="410" y="198"/>
                </a:cubicBezTo>
                <a:lnTo>
                  <a:pt x="410" y="198"/>
                </a:lnTo>
                <a:cubicBezTo>
                  <a:pt x="410" y="141"/>
                  <a:pt x="410" y="141"/>
                  <a:pt x="410" y="141"/>
                </a:cubicBezTo>
                <a:cubicBezTo>
                  <a:pt x="410" y="127"/>
                  <a:pt x="417" y="113"/>
                  <a:pt x="438" y="113"/>
                </a:cubicBezTo>
                <a:cubicBezTo>
                  <a:pt x="495" y="113"/>
                  <a:pt x="495" y="113"/>
                  <a:pt x="495" y="113"/>
                </a:cubicBezTo>
                <a:cubicBezTo>
                  <a:pt x="509" y="113"/>
                  <a:pt x="523" y="127"/>
                  <a:pt x="523" y="141"/>
                </a:cubicBezTo>
                <a:cubicBezTo>
                  <a:pt x="523" y="339"/>
                  <a:pt x="523" y="339"/>
                  <a:pt x="523" y="339"/>
                </a:cubicBezTo>
                <a:lnTo>
                  <a:pt x="523" y="339"/>
                </a:lnTo>
                <a:lnTo>
                  <a:pt x="523" y="396"/>
                </a:lnTo>
                <a:close/>
                <a:moveTo>
                  <a:pt x="332" y="424"/>
                </a:moveTo>
                <a:lnTo>
                  <a:pt x="332" y="424"/>
                </a:lnTo>
                <a:cubicBezTo>
                  <a:pt x="276" y="424"/>
                  <a:pt x="276" y="424"/>
                  <a:pt x="276" y="424"/>
                </a:cubicBezTo>
                <a:cubicBezTo>
                  <a:pt x="262" y="424"/>
                  <a:pt x="247" y="417"/>
                  <a:pt x="247" y="396"/>
                </a:cubicBezTo>
                <a:cubicBezTo>
                  <a:pt x="247" y="339"/>
                  <a:pt x="247" y="339"/>
                  <a:pt x="247" y="339"/>
                </a:cubicBezTo>
                <a:cubicBezTo>
                  <a:pt x="247" y="85"/>
                  <a:pt x="247" y="85"/>
                  <a:pt x="247" y="85"/>
                </a:cubicBezTo>
                <a:cubicBezTo>
                  <a:pt x="247" y="28"/>
                  <a:pt x="247" y="28"/>
                  <a:pt x="247" y="28"/>
                </a:cubicBezTo>
                <a:cubicBezTo>
                  <a:pt x="247" y="14"/>
                  <a:pt x="262" y="0"/>
                  <a:pt x="276" y="0"/>
                </a:cubicBezTo>
                <a:cubicBezTo>
                  <a:pt x="332" y="0"/>
                  <a:pt x="332" y="0"/>
                  <a:pt x="332" y="0"/>
                </a:cubicBezTo>
                <a:cubicBezTo>
                  <a:pt x="346" y="0"/>
                  <a:pt x="360" y="14"/>
                  <a:pt x="360" y="28"/>
                </a:cubicBezTo>
                <a:cubicBezTo>
                  <a:pt x="360" y="85"/>
                  <a:pt x="360" y="85"/>
                  <a:pt x="360" y="85"/>
                </a:cubicBezTo>
                <a:cubicBezTo>
                  <a:pt x="360" y="339"/>
                  <a:pt x="360" y="339"/>
                  <a:pt x="360" y="339"/>
                </a:cubicBezTo>
                <a:cubicBezTo>
                  <a:pt x="360" y="396"/>
                  <a:pt x="360" y="396"/>
                  <a:pt x="360" y="396"/>
                </a:cubicBezTo>
                <a:cubicBezTo>
                  <a:pt x="360" y="417"/>
                  <a:pt x="346" y="424"/>
                  <a:pt x="332" y="424"/>
                </a:cubicBezTo>
                <a:close/>
                <a:moveTo>
                  <a:pt x="169" y="424"/>
                </a:moveTo>
                <a:lnTo>
                  <a:pt x="169" y="424"/>
                </a:lnTo>
                <a:cubicBezTo>
                  <a:pt x="113" y="424"/>
                  <a:pt x="113" y="424"/>
                  <a:pt x="113" y="424"/>
                </a:cubicBezTo>
                <a:cubicBezTo>
                  <a:pt x="99" y="424"/>
                  <a:pt x="85" y="417"/>
                  <a:pt x="85" y="396"/>
                </a:cubicBezTo>
                <a:cubicBezTo>
                  <a:pt x="85" y="339"/>
                  <a:pt x="85" y="339"/>
                  <a:pt x="85" y="339"/>
                </a:cubicBezTo>
                <a:lnTo>
                  <a:pt x="85" y="339"/>
                </a:lnTo>
                <a:cubicBezTo>
                  <a:pt x="85" y="283"/>
                  <a:pt x="85" y="283"/>
                  <a:pt x="85" y="283"/>
                </a:cubicBezTo>
                <a:cubicBezTo>
                  <a:pt x="85" y="269"/>
                  <a:pt x="99" y="254"/>
                  <a:pt x="113" y="254"/>
                </a:cubicBezTo>
                <a:cubicBezTo>
                  <a:pt x="169" y="254"/>
                  <a:pt x="169" y="254"/>
                  <a:pt x="169" y="254"/>
                </a:cubicBezTo>
                <a:cubicBezTo>
                  <a:pt x="191" y="254"/>
                  <a:pt x="198" y="269"/>
                  <a:pt x="198" y="283"/>
                </a:cubicBezTo>
                <a:cubicBezTo>
                  <a:pt x="198" y="339"/>
                  <a:pt x="198" y="339"/>
                  <a:pt x="198" y="339"/>
                </a:cubicBezTo>
                <a:lnTo>
                  <a:pt x="198" y="339"/>
                </a:lnTo>
                <a:cubicBezTo>
                  <a:pt x="198" y="396"/>
                  <a:pt x="198" y="396"/>
                  <a:pt x="198" y="396"/>
                </a:cubicBezTo>
                <a:cubicBezTo>
                  <a:pt x="198" y="417"/>
                  <a:pt x="191" y="424"/>
                  <a:pt x="169" y="4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cxnSp>
        <p:nvCxnSpPr>
          <p:cNvPr id="99" name="Google Shape;99;p6"/>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100" name="Google Shape;100;p6"/>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101" name="Google Shape;101;p6"/>
          <p:cNvCxnSpPr/>
          <p:nvPr/>
        </p:nvCxnSpPr>
        <p:spPr>
          <a:xfrm>
            <a:off x="13998639" y="7451859"/>
            <a:ext cx="0" cy="1233187"/>
          </a:xfrm>
          <a:prstGeom prst="straightConnector1">
            <a:avLst/>
          </a:prstGeom>
          <a:noFill/>
          <a:ln w="9525" cap="flat" cmpd="sng">
            <a:solidFill>
              <a:schemeClr val="dk1"/>
            </a:solidFill>
            <a:prstDash val="dash"/>
            <a:miter lim="800000"/>
            <a:headEnd type="none" w="sm" len="sm"/>
            <a:tailEnd type="none" w="sm" len="sm"/>
          </a:ln>
        </p:spPr>
      </p:cxnSp>
      <p:cxnSp>
        <p:nvCxnSpPr>
          <p:cNvPr id="102" name="Google Shape;102;p6"/>
          <p:cNvCxnSpPr/>
          <p:nvPr/>
        </p:nvCxnSpPr>
        <p:spPr>
          <a:xfrm rot="10800000">
            <a:off x="8" y="7433188"/>
            <a:ext cx="24377646" cy="0"/>
          </a:xfrm>
          <a:prstGeom prst="straightConnector1">
            <a:avLst/>
          </a:prstGeom>
          <a:noFill/>
          <a:ln w="9525" cap="flat" cmpd="sng">
            <a:solidFill>
              <a:schemeClr val="dk1"/>
            </a:solidFill>
            <a:prstDash val="solid"/>
            <a:miter lim="800000"/>
            <a:headEnd type="none" w="sm" len="sm"/>
            <a:tailEnd type="none" w="sm" len="sm"/>
          </a:ln>
        </p:spPr>
      </p:cxnSp>
      <p:sp>
        <p:nvSpPr>
          <p:cNvPr id="103" name="Google Shape;103;p6"/>
          <p:cNvSpPr/>
          <p:nvPr/>
        </p:nvSpPr>
        <p:spPr>
          <a:xfrm>
            <a:off x="3569117" y="7155936"/>
            <a:ext cx="2928435" cy="6017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399">
                <a:solidFill>
                  <a:schemeClr val="lt1"/>
                </a:solidFill>
                <a:latin typeface="Century Gothic"/>
                <a:ea typeface="Century Gothic"/>
                <a:cs typeface="Century Gothic"/>
                <a:sym typeface="Century Gothic"/>
              </a:rPr>
              <a:t>Some History</a:t>
            </a:r>
            <a:endParaRPr sz="2399" b="1">
              <a:solidFill>
                <a:schemeClr val="lt1"/>
              </a:solidFill>
              <a:latin typeface="Century Gothic"/>
              <a:ea typeface="Century Gothic"/>
              <a:cs typeface="Century Gothic"/>
              <a:sym typeface="Century Gothic"/>
            </a:endParaRPr>
          </a:p>
        </p:txBody>
      </p:sp>
      <p:sp>
        <p:nvSpPr>
          <p:cNvPr id="104" name="Google Shape;104;p6"/>
          <p:cNvSpPr/>
          <p:nvPr/>
        </p:nvSpPr>
        <p:spPr>
          <a:xfrm>
            <a:off x="15723934" y="7155936"/>
            <a:ext cx="2928435" cy="6017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399">
                <a:solidFill>
                  <a:schemeClr val="lt1"/>
                </a:solidFill>
                <a:latin typeface="Century Gothic"/>
                <a:ea typeface="Century Gothic"/>
                <a:cs typeface="Century Gothic"/>
                <a:sym typeface="Century Gothic"/>
              </a:rPr>
              <a:t>Forecast</a:t>
            </a:r>
            <a:endParaRPr/>
          </a:p>
        </p:txBody>
      </p:sp>
      <p:sp>
        <p:nvSpPr>
          <p:cNvPr id="105" name="Google Shape;105;p6"/>
          <p:cNvSpPr/>
          <p:nvPr/>
        </p:nvSpPr>
        <p:spPr>
          <a:xfrm>
            <a:off x="8071668" y="7155936"/>
            <a:ext cx="2928435" cy="6017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399" b="1">
                <a:solidFill>
                  <a:schemeClr val="lt1"/>
                </a:solidFill>
                <a:latin typeface="Century Gothic"/>
                <a:ea typeface="Century Gothic"/>
                <a:cs typeface="Century Gothic"/>
                <a:sym typeface="Century Gothic"/>
              </a:rPr>
              <a:t>Today</a:t>
            </a:r>
            <a:endParaRPr/>
          </a:p>
        </p:txBody>
      </p:sp>
      <p:cxnSp>
        <p:nvCxnSpPr>
          <p:cNvPr id="106" name="Google Shape;106;p6"/>
          <p:cNvCxnSpPr/>
          <p:nvPr/>
        </p:nvCxnSpPr>
        <p:spPr>
          <a:xfrm rot="10800000">
            <a:off x="13994278" y="6111521"/>
            <a:ext cx="0" cy="1233187"/>
          </a:xfrm>
          <a:prstGeom prst="straightConnector1">
            <a:avLst/>
          </a:prstGeom>
          <a:noFill/>
          <a:ln w="9525" cap="flat" cmpd="sng">
            <a:solidFill>
              <a:schemeClr val="dk1"/>
            </a:solidFill>
            <a:prstDash val="dash"/>
            <a:miter lim="800000"/>
            <a:headEnd type="none" w="sm" len="sm"/>
            <a:tailEnd type="none" w="sm" len="sm"/>
          </a:ln>
        </p:spPr>
      </p:cxnSp>
      <p:sp>
        <p:nvSpPr>
          <p:cNvPr id="107" name="Google Shape;107;p6"/>
          <p:cNvSpPr/>
          <p:nvPr/>
        </p:nvSpPr>
        <p:spPr>
          <a:xfrm rot="5400000">
            <a:off x="-548524" y="6990737"/>
            <a:ext cx="1938532" cy="884903"/>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57070"/>
              </a:solidFill>
              <a:latin typeface="Calibri"/>
              <a:ea typeface="Calibri"/>
              <a:cs typeface="Calibri"/>
              <a:sym typeface="Calibri"/>
            </a:endParaRPr>
          </a:p>
        </p:txBody>
      </p:sp>
      <p:cxnSp>
        <p:nvCxnSpPr>
          <p:cNvPr id="108" name="Google Shape;108;p6"/>
          <p:cNvCxnSpPr/>
          <p:nvPr/>
        </p:nvCxnSpPr>
        <p:spPr>
          <a:xfrm rot="10800000">
            <a:off x="13998642" y="6111510"/>
            <a:ext cx="6166774" cy="0"/>
          </a:xfrm>
          <a:prstGeom prst="straightConnector1">
            <a:avLst/>
          </a:prstGeom>
          <a:noFill/>
          <a:ln w="9525" cap="flat" cmpd="sng">
            <a:solidFill>
              <a:schemeClr val="dk1"/>
            </a:solidFill>
            <a:prstDash val="dash"/>
            <a:miter lim="800000"/>
            <a:headEnd type="none" w="sm" len="sm"/>
            <a:tailEnd type="none" w="sm" len="sm"/>
          </a:ln>
        </p:spPr>
      </p:cxnSp>
      <p:sp>
        <p:nvSpPr>
          <p:cNvPr id="109" name="Google Shape;109;p6"/>
          <p:cNvSpPr/>
          <p:nvPr/>
        </p:nvSpPr>
        <p:spPr>
          <a:xfrm>
            <a:off x="15723934" y="5810651"/>
            <a:ext cx="2928435" cy="6017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399">
                <a:solidFill>
                  <a:schemeClr val="lt1"/>
                </a:solidFill>
                <a:latin typeface="Century Gothic"/>
                <a:ea typeface="Century Gothic"/>
                <a:cs typeface="Century Gothic"/>
                <a:sym typeface="Century Gothic"/>
              </a:rPr>
              <a:t>Assumptions</a:t>
            </a:r>
            <a:endParaRPr/>
          </a:p>
        </p:txBody>
      </p:sp>
      <p:cxnSp>
        <p:nvCxnSpPr>
          <p:cNvPr id="110" name="Google Shape;110;p6"/>
          <p:cNvCxnSpPr/>
          <p:nvPr/>
        </p:nvCxnSpPr>
        <p:spPr>
          <a:xfrm rot="10800000">
            <a:off x="14068696" y="8733729"/>
            <a:ext cx="6166774" cy="0"/>
          </a:xfrm>
          <a:prstGeom prst="straightConnector1">
            <a:avLst/>
          </a:prstGeom>
          <a:noFill/>
          <a:ln w="9525" cap="flat" cmpd="sng">
            <a:solidFill>
              <a:schemeClr val="dk1"/>
            </a:solidFill>
            <a:prstDash val="dash"/>
            <a:miter lim="800000"/>
            <a:headEnd type="none" w="sm" len="sm"/>
            <a:tailEnd type="none" w="sm" len="sm"/>
          </a:ln>
        </p:spPr>
      </p:cxnSp>
      <p:sp>
        <p:nvSpPr>
          <p:cNvPr id="111" name="Google Shape;111;p6"/>
          <p:cNvSpPr/>
          <p:nvPr/>
        </p:nvSpPr>
        <p:spPr>
          <a:xfrm>
            <a:off x="15720952" y="8417986"/>
            <a:ext cx="2975256" cy="6017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399">
                <a:solidFill>
                  <a:schemeClr val="lt1"/>
                </a:solidFill>
                <a:latin typeface="Century Gothic"/>
                <a:ea typeface="Century Gothic"/>
                <a:cs typeface="Century Gothic"/>
                <a:sym typeface="Century Gothic"/>
              </a:rPr>
              <a:t>Iterations</a:t>
            </a:r>
            <a:endParaRPr/>
          </a:p>
        </p:txBody>
      </p:sp>
      <p:cxnSp>
        <p:nvCxnSpPr>
          <p:cNvPr id="112" name="Google Shape;112;p6"/>
          <p:cNvCxnSpPr/>
          <p:nvPr/>
        </p:nvCxnSpPr>
        <p:spPr>
          <a:xfrm>
            <a:off x="20188853" y="7463077"/>
            <a:ext cx="0" cy="1233187"/>
          </a:xfrm>
          <a:prstGeom prst="straightConnector1">
            <a:avLst/>
          </a:prstGeom>
          <a:noFill/>
          <a:ln w="9525" cap="flat" cmpd="sng">
            <a:solidFill>
              <a:schemeClr val="dk1"/>
            </a:solidFill>
            <a:prstDash val="dash"/>
            <a:miter lim="800000"/>
            <a:headEnd type="none" w="sm" len="sm"/>
            <a:tailEnd type="none" w="sm" len="sm"/>
          </a:ln>
        </p:spPr>
      </p:cxnSp>
      <p:cxnSp>
        <p:nvCxnSpPr>
          <p:cNvPr id="113" name="Google Shape;113;p6"/>
          <p:cNvCxnSpPr/>
          <p:nvPr/>
        </p:nvCxnSpPr>
        <p:spPr>
          <a:xfrm rot="10800000">
            <a:off x="20184492" y="6122738"/>
            <a:ext cx="0" cy="1233187"/>
          </a:xfrm>
          <a:prstGeom prst="straightConnector1">
            <a:avLst/>
          </a:prstGeom>
          <a:noFill/>
          <a:ln w="9525" cap="flat" cmpd="sng">
            <a:solidFill>
              <a:schemeClr val="dk1"/>
            </a:solidFill>
            <a:prstDash val="dash"/>
            <a:miter lim="800000"/>
            <a:headEnd type="none" w="sm" len="sm"/>
            <a:tailEnd type="none" w="sm" len="sm"/>
          </a:ln>
        </p:spPr>
      </p:cxnSp>
      <p:sp>
        <p:nvSpPr>
          <p:cNvPr id="114" name="Google Shape;114;p6"/>
          <p:cNvSpPr/>
          <p:nvPr/>
        </p:nvSpPr>
        <p:spPr>
          <a:xfrm rot="10800000">
            <a:off x="20118536" y="7355923"/>
            <a:ext cx="191869" cy="19186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757070"/>
              </a:solidFill>
              <a:latin typeface="Century Gothic"/>
              <a:ea typeface="Century Gothic"/>
              <a:cs typeface="Century Gothic"/>
              <a:sym typeface="Century Gothic"/>
            </a:endParaRPr>
          </a:p>
        </p:txBody>
      </p:sp>
      <p:sp>
        <p:nvSpPr>
          <p:cNvPr id="115" name="Google Shape;115;p6"/>
          <p:cNvSpPr txBox="1"/>
          <p:nvPr/>
        </p:nvSpPr>
        <p:spPr>
          <a:xfrm>
            <a:off x="7399796" y="8732074"/>
            <a:ext cx="6764747" cy="211718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de-DE" sz="1800" b="1">
                <a:solidFill>
                  <a:srgbClr val="757070"/>
                </a:solidFill>
                <a:latin typeface="Century Gothic"/>
                <a:ea typeface="Century Gothic"/>
                <a:cs typeface="Century Gothic"/>
                <a:sym typeface="Century Gothic"/>
              </a:rPr>
              <a:t>01 </a:t>
            </a:r>
            <a:r>
              <a:rPr lang="de-DE" sz="1800">
                <a:solidFill>
                  <a:srgbClr val="757070"/>
                </a:solidFill>
                <a:latin typeface="Century Gothic"/>
                <a:ea typeface="Century Gothic"/>
                <a:cs typeface="Century Gothic"/>
                <a:sym typeface="Century Gothic"/>
              </a:rPr>
              <a:t>Forecast general inflows and outflows </a:t>
            </a:r>
            <a:endParaRPr/>
          </a:p>
          <a:p>
            <a:pPr marL="0" marR="0" lvl="0" indent="0" algn="ctr" rtl="0">
              <a:lnSpc>
                <a:spcPct val="150000"/>
              </a:lnSpc>
              <a:spcBef>
                <a:spcPts val="0"/>
              </a:spcBef>
              <a:spcAft>
                <a:spcPts val="0"/>
              </a:spcAft>
              <a:buNone/>
            </a:pPr>
            <a:r>
              <a:rPr lang="de-DE" sz="1800" b="1">
                <a:solidFill>
                  <a:srgbClr val="757070"/>
                </a:solidFill>
                <a:latin typeface="Century Gothic"/>
                <a:ea typeface="Century Gothic"/>
                <a:cs typeface="Century Gothic"/>
                <a:sym typeface="Century Gothic"/>
              </a:rPr>
              <a:t>02 </a:t>
            </a:r>
            <a:r>
              <a:rPr lang="de-DE" sz="1800">
                <a:solidFill>
                  <a:srgbClr val="757070"/>
                </a:solidFill>
                <a:latin typeface="Century Gothic"/>
                <a:ea typeface="Century Gothic"/>
                <a:cs typeface="Century Gothic"/>
                <a:sym typeface="Century Gothic"/>
              </a:rPr>
              <a:t>Make assumptions about collections, payments</a:t>
            </a:r>
            <a:endParaRPr sz="1800">
              <a:solidFill>
                <a:srgbClr val="757070"/>
              </a:solidFill>
              <a:latin typeface="Century Gothic"/>
              <a:ea typeface="Century Gothic"/>
              <a:cs typeface="Century Gothic"/>
              <a:sym typeface="Century Gothic"/>
            </a:endParaRPr>
          </a:p>
          <a:p>
            <a:pPr marL="0" marR="0" lvl="0" indent="0" algn="ctr" rtl="0">
              <a:lnSpc>
                <a:spcPct val="150000"/>
              </a:lnSpc>
              <a:spcBef>
                <a:spcPts val="0"/>
              </a:spcBef>
              <a:spcAft>
                <a:spcPts val="0"/>
              </a:spcAft>
              <a:buNone/>
            </a:pPr>
            <a:r>
              <a:rPr lang="de-DE" sz="1800" b="1">
                <a:solidFill>
                  <a:srgbClr val="757070"/>
                </a:solidFill>
                <a:latin typeface="Century Gothic"/>
                <a:ea typeface="Century Gothic"/>
                <a:cs typeface="Century Gothic"/>
                <a:sym typeface="Century Gothic"/>
              </a:rPr>
              <a:t>03 </a:t>
            </a:r>
            <a:r>
              <a:rPr lang="de-DE" sz="1800">
                <a:solidFill>
                  <a:srgbClr val="757070"/>
                </a:solidFill>
                <a:latin typeface="Century Gothic"/>
                <a:ea typeface="Century Gothic"/>
                <a:cs typeface="Century Gothic"/>
                <a:sym typeface="Century Gothic"/>
              </a:rPr>
              <a:t>Continuous weekly and monthly updates to forecast based on new information</a:t>
            </a:r>
            <a:endParaRPr/>
          </a:p>
          <a:p>
            <a:pPr marL="0" marR="0" lvl="0" indent="0" algn="ctr" rtl="0">
              <a:lnSpc>
                <a:spcPct val="150000"/>
              </a:lnSpc>
              <a:spcBef>
                <a:spcPts val="0"/>
              </a:spcBef>
              <a:spcAft>
                <a:spcPts val="0"/>
              </a:spcAft>
              <a:buNone/>
            </a:pPr>
            <a:endParaRPr sz="1800">
              <a:solidFill>
                <a:srgbClr val="757070"/>
              </a:solidFill>
              <a:latin typeface="Century Gothic"/>
              <a:ea typeface="Century Gothic"/>
              <a:cs typeface="Century Gothic"/>
              <a:sym typeface="Century Gothic"/>
            </a:endParaRPr>
          </a:p>
        </p:txBody>
      </p:sp>
      <p:cxnSp>
        <p:nvCxnSpPr>
          <p:cNvPr id="116" name="Google Shape;116;p6"/>
          <p:cNvCxnSpPr/>
          <p:nvPr/>
        </p:nvCxnSpPr>
        <p:spPr>
          <a:xfrm rot="10800000">
            <a:off x="4972994" y="5930302"/>
            <a:ext cx="0" cy="1233187"/>
          </a:xfrm>
          <a:prstGeom prst="straightConnector1">
            <a:avLst/>
          </a:prstGeom>
          <a:noFill/>
          <a:ln w="9525" cap="flat" cmpd="sng">
            <a:solidFill>
              <a:schemeClr val="dk1"/>
            </a:solidFill>
            <a:prstDash val="solid"/>
            <a:miter lim="800000"/>
            <a:headEnd type="none" w="sm" len="sm"/>
            <a:tailEnd type="none" w="sm" len="sm"/>
          </a:ln>
        </p:spPr>
      </p:cxnSp>
      <p:sp>
        <p:nvSpPr>
          <p:cNvPr id="117" name="Google Shape;117;p6"/>
          <p:cNvSpPr/>
          <p:nvPr/>
        </p:nvSpPr>
        <p:spPr>
          <a:xfrm rot="10800000">
            <a:off x="4891438" y="5873746"/>
            <a:ext cx="191869" cy="19186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757070"/>
              </a:solidFill>
              <a:latin typeface="Century Gothic"/>
              <a:ea typeface="Century Gothic"/>
              <a:cs typeface="Century Gothic"/>
              <a:sym typeface="Century Gothic"/>
            </a:endParaRPr>
          </a:p>
        </p:txBody>
      </p:sp>
      <p:sp>
        <p:nvSpPr>
          <p:cNvPr id="118" name="Google Shape;118;p6"/>
          <p:cNvSpPr txBox="1"/>
          <p:nvPr/>
        </p:nvSpPr>
        <p:spPr>
          <a:xfrm>
            <a:off x="3628106" y="4093779"/>
            <a:ext cx="267334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a:solidFill>
                  <a:srgbClr val="757070"/>
                </a:solidFill>
                <a:latin typeface="Century Gothic"/>
                <a:ea typeface="Century Gothic"/>
                <a:cs typeface="Century Gothic"/>
                <a:sym typeface="Century Gothic"/>
              </a:rPr>
              <a:t>01</a:t>
            </a:r>
            <a:r>
              <a:rPr lang="de-DE" sz="2000">
                <a:solidFill>
                  <a:srgbClr val="757070"/>
                </a:solidFill>
                <a:latin typeface="Century Gothic"/>
                <a:ea typeface="Century Gothic"/>
                <a:cs typeface="Century Gothic"/>
                <a:sym typeface="Century Gothic"/>
              </a:rPr>
              <a:t> Fixed Costs</a:t>
            </a:r>
            <a:endParaRPr/>
          </a:p>
        </p:txBody>
      </p:sp>
      <p:sp>
        <p:nvSpPr>
          <p:cNvPr id="119" name="Google Shape;119;p6"/>
          <p:cNvSpPr txBox="1"/>
          <p:nvPr/>
        </p:nvSpPr>
        <p:spPr>
          <a:xfrm>
            <a:off x="3013792" y="4616727"/>
            <a:ext cx="390197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a:solidFill>
                  <a:srgbClr val="757070"/>
                </a:solidFill>
                <a:latin typeface="Century Gothic"/>
                <a:ea typeface="Century Gothic"/>
                <a:cs typeface="Century Gothic"/>
                <a:sym typeface="Century Gothic"/>
              </a:rPr>
              <a:t>02</a:t>
            </a:r>
            <a:r>
              <a:rPr lang="de-DE" sz="2000">
                <a:solidFill>
                  <a:srgbClr val="757070"/>
                </a:solidFill>
                <a:latin typeface="Century Gothic"/>
                <a:ea typeface="Century Gothic"/>
                <a:cs typeface="Century Gothic"/>
                <a:sym typeface="Century Gothic"/>
              </a:rPr>
              <a:t> Relavant Trends</a:t>
            </a:r>
            <a:endParaRPr/>
          </a:p>
        </p:txBody>
      </p:sp>
      <p:sp>
        <p:nvSpPr>
          <p:cNvPr id="120" name="Google Shape;120;p6"/>
          <p:cNvSpPr txBox="1"/>
          <p:nvPr/>
        </p:nvSpPr>
        <p:spPr>
          <a:xfrm>
            <a:off x="3013792" y="5140389"/>
            <a:ext cx="390197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a:solidFill>
                  <a:srgbClr val="757070"/>
                </a:solidFill>
                <a:latin typeface="Century Gothic"/>
                <a:ea typeface="Century Gothic"/>
                <a:cs typeface="Century Gothic"/>
                <a:sym typeface="Century Gothic"/>
              </a:rPr>
              <a:t>03</a:t>
            </a:r>
            <a:r>
              <a:rPr lang="de-DE" sz="2000">
                <a:solidFill>
                  <a:srgbClr val="757070"/>
                </a:solidFill>
                <a:latin typeface="Century Gothic"/>
                <a:ea typeface="Century Gothic"/>
                <a:cs typeface="Century Gothic"/>
                <a:sym typeface="Century Gothic"/>
              </a:rPr>
              <a:t> Last 6 months of activity</a:t>
            </a:r>
            <a:endParaRPr/>
          </a:p>
        </p:txBody>
      </p:sp>
      <p:cxnSp>
        <p:nvCxnSpPr>
          <p:cNvPr id="121" name="Google Shape;121;p6"/>
          <p:cNvCxnSpPr/>
          <p:nvPr/>
        </p:nvCxnSpPr>
        <p:spPr>
          <a:xfrm rot="10800000">
            <a:off x="9497495" y="5410036"/>
            <a:ext cx="0" cy="1233187"/>
          </a:xfrm>
          <a:prstGeom prst="straightConnector1">
            <a:avLst/>
          </a:prstGeom>
          <a:noFill/>
          <a:ln w="9525" cap="flat" cmpd="sng">
            <a:solidFill>
              <a:schemeClr val="dk1"/>
            </a:solidFill>
            <a:prstDash val="dash"/>
            <a:miter lim="800000"/>
            <a:headEnd type="none" w="sm" len="sm"/>
            <a:tailEnd type="none" w="sm" len="sm"/>
          </a:ln>
        </p:spPr>
      </p:cxnSp>
      <p:cxnSp>
        <p:nvCxnSpPr>
          <p:cNvPr id="122" name="Google Shape;122;p6"/>
          <p:cNvCxnSpPr/>
          <p:nvPr/>
        </p:nvCxnSpPr>
        <p:spPr>
          <a:xfrm rot="10800000">
            <a:off x="11308399" y="2907618"/>
            <a:ext cx="12349650" cy="0"/>
          </a:xfrm>
          <a:prstGeom prst="straightConnector1">
            <a:avLst/>
          </a:prstGeom>
          <a:noFill/>
          <a:ln w="22225" cap="flat" cmpd="sng">
            <a:solidFill>
              <a:schemeClr val="dk1"/>
            </a:solidFill>
            <a:prstDash val="dash"/>
            <a:round/>
            <a:headEnd type="triangle" w="lg" len="lg"/>
            <a:tailEnd type="none" w="sm" len="sm"/>
          </a:ln>
        </p:spPr>
      </p:cxnSp>
      <p:sp>
        <p:nvSpPr>
          <p:cNvPr id="123" name="Google Shape;123;p6"/>
          <p:cNvSpPr/>
          <p:nvPr/>
        </p:nvSpPr>
        <p:spPr>
          <a:xfrm>
            <a:off x="13898823" y="6035262"/>
            <a:ext cx="191869" cy="191869"/>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757070"/>
              </a:solidFill>
              <a:latin typeface="Century Gothic"/>
              <a:ea typeface="Century Gothic"/>
              <a:cs typeface="Century Gothic"/>
              <a:sym typeface="Century Gothic"/>
            </a:endParaRPr>
          </a:p>
        </p:txBody>
      </p:sp>
      <p:sp>
        <p:nvSpPr>
          <p:cNvPr id="124" name="Google Shape;124;p6"/>
          <p:cNvSpPr/>
          <p:nvPr/>
        </p:nvSpPr>
        <p:spPr>
          <a:xfrm rot="10800000">
            <a:off x="13898825" y="7344706"/>
            <a:ext cx="191869" cy="19186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757070"/>
              </a:solidFill>
              <a:latin typeface="Century Gothic"/>
              <a:ea typeface="Century Gothic"/>
              <a:cs typeface="Century Gothic"/>
              <a:sym typeface="Century Gothic"/>
            </a:endParaRPr>
          </a:p>
        </p:txBody>
      </p:sp>
      <p:sp>
        <p:nvSpPr>
          <p:cNvPr id="125" name="Google Shape;125;p6"/>
          <p:cNvSpPr/>
          <p:nvPr/>
        </p:nvSpPr>
        <p:spPr>
          <a:xfrm>
            <a:off x="13898352" y="8642195"/>
            <a:ext cx="191869" cy="191869"/>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757070"/>
              </a:solidFill>
              <a:latin typeface="Century Gothic"/>
              <a:ea typeface="Century Gothic"/>
              <a:cs typeface="Century Gothic"/>
              <a:sym typeface="Century Gothic"/>
            </a:endParaRPr>
          </a:p>
        </p:txBody>
      </p:sp>
      <p:sp>
        <p:nvSpPr>
          <p:cNvPr id="126" name="Google Shape;126;p6"/>
          <p:cNvSpPr/>
          <p:nvPr/>
        </p:nvSpPr>
        <p:spPr>
          <a:xfrm>
            <a:off x="20089038" y="6046479"/>
            <a:ext cx="191869" cy="191869"/>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757070"/>
              </a:solidFill>
              <a:latin typeface="Century Gothic"/>
              <a:ea typeface="Century Gothic"/>
              <a:cs typeface="Century Gothic"/>
              <a:sym typeface="Century Gothic"/>
            </a:endParaRPr>
          </a:p>
        </p:txBody>
      </p:sp>
      <p:sp>
        <p:nvSpPr>
          <p:cNvPr id="127" name="Google Shape;127;p6"/>
          <p:cNvSpPr/>
          <p:nvPr/>
        </p:nvSpPr>
        <p:spPr>
          <a:xfrm>
            <a:off x="20088566" y="8653412"/>
            <a:ext cx="191869" cy="191869"/>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757070"/>
              </a:solidFill>
              <a:latin typeface="Century Gothic"/>
              <a:ea typeface="Century Gothic"/>
              <a:cs typeface="Century Gothic"/>
              <a:sym typeface="Century Gothic"/>
            </a:endParaRPr>
          </a:p>
        </p:txBody>
      </p:sp>
      <p:sp>
        <p:nvSpPr>
          <p:cNvPr id="128" name="Google Shape;128;p6"/>
          <p:cNvSpPr/>
          <p:nvPr/>
        </p:nvSpPr>
        <p:spPr>
          <a:xfrm>
            <a:off x="9412488" y="5363273"/>
            <a:ext cx="191869" cy="191869"/>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757070"/>
              </a:solidFill>
              <a:latin typeface="Century Gothic"/>
              <a:ea typeface="Century Gothic"/>
              <a:cs typeface="Century Gothic"/>
              <a:sym typeface="Century Gothic"/>
            </a:endParaRPr>
          </a:p>
        </p:txBody>
      </p:sp>
      <p:sp>
        <p:nvSpPr>
          <p:cNvPr id="129" name="Google Shape;129;p6"/>
          <p:cNvSpPr/>
          <p:nvPr/>
        </p:nvSpPr>
        <p:spPr>
          <a:xfrm>
            <a:off x="9323718" y="4495761"/>
            <a:ext cx="435918" cy="584200"/>
          </a:xfrm>
          <a:custGeom>
            <a:avLst/>
            <a:gdLst/>
            <a:ahLst/>
            <a:cxnLst/>
            <a:rect l="l" t="t" r="r" b="b"/>
            <a:pathLst>
              <a:path w="120000" h="120000" extrusionOk="0">
                <a:moveTo>
                  <a:pt x="60000" y="119802"/>
                </a:moveTo>
                <a:lnTo>
                  <a:pt x="60000" y="119802"/>
                </a:lnTo>
                <a:cubicBezTo>
                  <a:pt x="60000" y="119802"/>
                  <a:pt x="0" y="69753"/>
                  <a:pt x="0" y="44532"/>
                </a:cubicBezTo>
                <a:cubicBezTo>
                  <a:pt x="0" y="20886"/>
                  <a:pt x="26167" y="0"/>
                  <a:pt x="60000" y="0"/>
                </a:cubicBezTo>
                <a:cubicBezTo>
                  <a:pt x="91718" y="0"/>
                  <a:pt x="119735" y="20886"/>
                  <a:pt x="119735" y="44532"/>
                </a:cubicBezTo>
                <a:cubicBezTo>
                  <a:pt x="119735" y="69753"/>
                  <a:pt x="60000" y="119802"/>
                  <a:pt x="60000" y="119802"/>
                </a:cubicBezTo>
                <a:close/>
                <a:moveTo>
                  <a:pt x="60000" y="15369"/>
                </a:moveTo>
                <a:lnTo>
                  <a:pt x="60000" y="15369"/>
                </a:lnTo>
                <a:cubicBezTo>
                  <a:pt x="37533" y="15369"/>
                  <a:pt x="18766" y="29359"/>
                  <a:pt x="18766" y="44532"/>
                </a:cubicBezTo>
                <a:cubicBezTo>
                  <a:pt x="18766" y="61280"/>
                  <a:pt x="37533" y="75270"/>
                  <a:pt x="60000" y="75270"/>
                </a:cubicBezTo>
                <a:cubicBezTo>
                  <a:pt x="80352" y="75270"/>
                  <a:pt x="99118" y="61280"/>
                  <a:pt x="99118" y="44532"/>
                </a:cubicBezTo>
                <a:cubicBezTo>
                  <a:pt x="99118" y="29359"/>
                  <a:pt x="80352" y="15369"/>
                  <a:pt x="60000" y="15369"/>
                </a:cubicBezTo>
                <a:close/>
                <a:moveTo>
                  <a:pt x="60000" y="59901"/>
                </a:moveTo>
                <a:lnTo>
                  <a:pt x="60000" y="59901"/>
                </a:lnTo>
                <a:cubicBezTo>
                  <a:pt x="48634" y="59901"/>
                  <a:pt x="39383" y="53004"/>
                  <a:pt x="39383" y="44532"/>
                </a:cubicBezTo>
                <a:cubicBezTo>
                  <a:pt x="39383" y="36256"/>
                  <a:pt x="48634" y="30738"/>
                  <a:pt x="60000" y="30738"/>
                </a:cubicBezTo>
                <a:cubicBezTo>
                  <a:pt x="71101" y="30738"/>
                  <a:pt x="78502" y="36256"/>
                  <a:pt x="78502" y="44532"/>
                </a:cubicBezTo>
                <a:cubicBezTo>
                  <a:pt x="78502" y="53004"/>
                  <a:pt x="71101" y="59901"/>
                  <a:pt x="60000" y="599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757070"/>
              </a:solidFill>
              <a:latin typeface="Century Gothic"/>
              <a:ea typeface="Century Gothic"/>
              <a:cs typeface="Century Gothic"/>
              <a:sym typeface="Century Gothic"/>
            </a:endParaRPr>
          </a:p>
        </p:txBody>
      </p:sp>
      <p:sp>
        <p:nvSpPr>
          <p:cNvPr id="130" name="Google Shape;130;p6"/>
          <p:cNvSpPr txBox="1"/>
          <p:nvPr/>
        </p:nvSpPr>
        <p:spPr>
          <a:xfrm>
            <a:off x="7728513" y="3726768"/>
            <a:ext cx="3579886" cy="5538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999" b="1">
                <a:solidFill>
                  <a:srgbClr val="757070"/>
                </a:solidFill>
                <a:latin typeface="Century Gothic"/>
                <a:ea typeface="Century Gothic"/>
                <a:cs typeface="Century Gothic"/>
                <a:sym typeface="Century Gothic"/>
              </a:rPr>
              <a:t>Today </a:t>
            </a:r>
            <a:endParaRPr/>
          </a:p>
        </p:txBody>
      </p:sp>
      <p:sp>
        <p:nvSpPr>
          <p:cNvPr id="131" name="Google Shape;131;p6"/>
          <p:cNvSpPr txBox="1"/>
          <p:nvPr/>
        </p:nvSpPr>
        <p:spPr>
          <a:xfrm>
            <a:off x="4343404" y="682078"/>
            <a:ext cx="42671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What is cash flow management?</a:t>
            </a:r>
            <a:endParaRPr/>
          </a:p>
        </p:txBody>
      </p:sp>
      <p:sp>
        <p:nvSpPr>
          <p:cNvPr id="132" name="Google Shape;132;p6"/>
          <p:cNvSpPr txBox="1"/>
          <p:nvPr/>
        </p:nvSpPr>
        <p:spPr>
          <a:xfrm>
            <a:off x="15292086" y="2182099"/>
            <a:ext cx="3579886" cy="5538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999" b="1">
                <a:solidFill>
                  <a:srgbClr val="757070"/>
                </a:solidFill>
                <a:latin typeface="Century Gothic"/>
                <a:ea typeface="Century Gothic"/>
                <a:cs typeface="Century Gothic"/>
                <a:sym typeface="Century Gothic"/>
              </a:rPr>
              <a:t>Future</a:t>
            </a:r>
            <a:r>
              <a:rPr lang="de-DE" sz="2999">
                <a:solidFill>
                  <a:srgbClr val="757070"/>
                </a:solidFill>
                <a:latin typeface="Century Gothic"/>
                <a:ea typeface="Century Gothic"/>
                <a:cs typeface="Century Gothic"/>
                <a:sym typeface="Century Gothic"/>
              </a:rPr>
              <a:t> </a:t>
            </a:r>
            <a:endParaRPr/>
          </a:p>
        </p:txBody>
      </p:sp>
      <p:sp>
        <p:nvSpPr>
          <p:cNvPr id="133" name="Google Shape;133;p6"/>
          <p:cNvSpPr/>
          <p:nvPr/>
        </p:nvSpPr>
        <p:spPr>
          <a:xfrm rot="-5400000">
            <a:off x="13173433" y="845329"/>
            <a:ext cx="7785501" cy="12349650"/>
          </a:xfrm>
          <a:prstGeom prst="arc">
            <a:avLst>
              <a:gd name="adj1" fmla="val 16426428"/>
              <a:gd name="adj2" fmla="val 13239538"/>
            </a:avLst>
          </a:prstGeom>
          <a:noFill/>
          <a:ln w="50800" cap="flat" cmpd="sng">
            <a:solidFill>
              <a:srgbClr val="49BB6C"/>
            </a:solidFill>
            <a:prstDash val="dash"/>
            <a:round/>
            <a:headEnd type="oval" w="lg" len="lg"/>
            <a:tailEnd type="stealth" w="lg" len="lg"/>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134" name="Google Shape;134;p6"/>
          <p:cNvCxnSpPr/>
          <p:nvPr/>
        </p:nvCxnSpPr>
        <p:spPr>
          <a:xfrm rot="10800000">
            <a:off x="492102" y="10585739"/>
            <a:ext cx="6658859" cy="0"/>
          </a:xfrm>
          <a:prstGeom prst="straightConnector1">
            <a:avLst/>
          </a:prstGeom>
          <a:noFill/>
          <a:ln w="22225" cap="flat" cmpd="sng">
            <a:solidFill>
              <a:schemeClr val="dk1"/>
            </a:solidFill>
            <a:prstDash val="dash"/>
            <a:round/>
            <a:headEnd type="none" w="sm" len="sm"/>
            <a:tailEnd type="triangle" w="lg" len="lg"/>
          </a:ln>
        </p:spPr>
      </p:cxnSp>
      <p:sp>
        <p:nvSpPr>
          <p:cNvPr id="135" name="Google Shape;135;p6"/>
          <p:cNvSpPr txBox="1"/>
          <p:nvPr/>
        </p:nvSpPr>
        <p:spPr>
          <a:xfrm>
            <a:off x="863215" y="10751718"/>
            <a:ext cx="5438239" cy="5538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999" b="1">
                <a:solidFill>
                  <a:srgbClr val="757070"/>
                </a:solidFill>
                <a:latin typeface="Century Gothic"/>
                <a:ea typeface="Century Gothic"/>
                <a:cs typeface="Century Gothic"/>
                <a:sym typeface="Century Gothic"/>
              </a:rPr>
              <a:t>Accounting, Bookkeeping</a:t>
            </a:r>
            <a:r>
              <a:rPr lang="de-DE" sz="2999">
                <a:solidFill>
                  <a:srgbClr val="757070"/>
                </a:solidFill>
                <a:latin typeface="Century Gothic"/>
                <a:ea typeface="Century Gothic"/>
                <a:cs typeface="Century Gothic"/>
                <a:sym typeface="Century Gothic"/>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7"/>
          <p:cNvSpPr/>
          <p:nvPr/>
        </p:nvSpPr>
        <p:spPr>
          <a:xfrm rot="-5400000">
            <a:off x="14736466" y="3123019"/>
            <a:ext cx="1364143" cy="1364143"/>
          </a:xfrm>
          <a:prstGeom prst="arc">
            <a:avLst>
              <a:gd name="adj1" fmla="val 1060776"/>
              <a:gd name="adj2" fmla="val 15880060"/>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7"/>
          <p:cNvSpPr/>
          <p:nvPr/>
        </p:nvSpPr>
        <p:spPr>
          <a:xfrm rot="-5400000">
            <a:off x="14736466" y="5141985"/>
            <a:ext cx="1364143" cy="1364143"/>
          </a:xfrm>
          <a:prstGeom prst="arc">
            <a:avLst>
              <a:gd name="adj1" fmla="val 5625087"/>
              <a:gd name="adj2" fmla="val 20059528"/>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7"/>
          <p:cNvSpPr/>
          <p:nvPr/>
        </p:nvSpPr>
        <p:spPr>
          <a:xfrm rot="-5400000">
            <a:off x="14736466" y="7182151"/>
            <a:ext cx="1364143" cy="1364143"/>
          </a:xfrm>
          <a:prstGeom prst="arc">
            <a:avLst>
              <a:gd name="adj1" fmla="val 18643259"/>
              <a:gd name="adj2" fmla="val 9180569"/>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7"/>
          <p:cNvSpPr/>
          <p:nvPr/>
        </p:nvSpPr>
        <p:spPr>
          <a:xfrm rot="-5400000">
            <a:off x="14736466" y="9222317"/>
            <a:ext cx="1364143" cy="1364143"/>
          </a:xfrm>
          <a:prstGeom prst="arc">
            <a:avLst>
              <a:gd name="adj1" fmla="val 18034645"/>
              <a:gd name="adj2" fmla="val 13239538"/>
            </a:avLst>
          </a:prstGeom>
          <a:noFill/>
          <a:ln w="9525" cap="flat" cmpd="sng">
            <a:solidFill>
              <a:schemeClr val="dk1"/>
            </a:solidFill>
            <a:prstDash val="solid"/>
            <a:round/>
            <a:headEnd type="oval" w="med" len="med"/>
            <a:tailEnd type="oval"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7"/>
          <p:cNvSpPr txBox="1"/>
          <p:nvPr/>
        </p:nvSpPr>
        <p:spPr>
          <a:xfrm>
            <a:off x="16586819" y="3191040"/>
            <a:ext cx="6291204" cy="10159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1">
                <a:solidFill>
                  <a:schemeClr val="dk1"/>
                </a:solidFill>
                <a:latin typeface="Century Gothic"/>
                <a:ea typeface="Century Gothic"/>
                <a:cs typeface="Century Gothic"/>
                <a:sym typeface="Century Gothic"/>
              </a:rPr>
              <a:t>Know your cash position at the end of each week (day, month).</a:t>
            </a:r>
            <a:endParaRPr sz="3001">
              <a:solidFill>
                <a:schemeClr val="dk1"/>
              </a:solidFill>
              <a:latin typeface="Century Gothic"/>
              <a:ea typeface="Century Gothic"/>
              <a:cs typeface="Century Gothic"/>
              <a:sym typeface="Century Gothic"/>
            </a:endParaRPr>
          </a:p>
        </p:txBody>
      </p:sp>
      <p:sp>
        <p:nvSpPr>
          <p:cNvPr id="146" name="Google Shape;146;p7"/>
          <p:cNvSpPr txBox="1"/>
          <p:nvPr/>
        </p:nvSpPr>
        <p:spPr>
          <a:xfrm>
            <a:off x="16586819" y="5295170"/>
            <a:ext cx="6291204" cy="10159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1">
                <a:solidFill>
                  <a:schemeClr val="dk1"/>
                </a:solidFill>
                <a:latin typeface="Century Gothic"/>
                <a:ea typeface="Century Gothic"/>
                <a:cs typeface="Century Gothic"/>
                <a:sym typeface="Century Gothic"/>
              </a:rPr>
              <a:t>Manage cash activities under a tight budget.</a:t>
            </a:r>
            <a:endParaRPr sz="3001">
              <a:solidFill>
                <a:schemeClr val="dk1"/>
              </a:solidFill>
              <a:latin typeface="Century Gothic"/>
              <a:ea typeface="Century Gothic"/>
              <a:cs typeface="Century Gothic"/>
              <a:sym typeface="Century Gothic"/>
            </a:endParaRPr>
          </a:p>
        </p:txBody>
      </p:sp>
      <p:sp>
        <p:nvSpPr>
          <p:cNvPr id="147" name="Google Shape;147;p7"/>
          <p:cNvSpPr txBox="1"/>
          <p:nvPr/>
        </p:nvSpPr>
        <p:spPr>
          <a:xfrm>
            <a:off x="16586819" y="7318567"/>
            <a:ext cx="6291204" cy="1477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1">
                <a:solidFill>
                  <a:schemeClr val="dk1"/>
                </a:solidFill>
                <a:latin typeface="Century Gothic"/>
                <a:ea typeface="Century Gothic"/>
                <a:cs typeface="Century Gothic"/>
                <a:sym typeface="Century Gothic"/>
              </a:rPr>
              <a:t>Give immediate visibility to any misalignment of cash inflow and cash outflow.</a:t>
            </a:r>
            <a:endParaRPr sz="3001">
              <a:solidFill>
                <a:schemeClr val="dk1"/>
              </a:solidFill>
              <a:latin typeface="Century Gothic"/>
              <a:ea typeface="Century Gothic"/>
              <a:cs typeface="Century Gothic"/>
              <a:sym typeface="Century Gothic"/>
            </a:endParaRPr>
          </a:p>
        </p:txBody>
      </p:sp>
      <p:sp>
        <p:nvSpPr>
          <p:cNvPr id="148" name="Google Shape;148;p7"/>
          <p:cNvSpPr txBox="1"/>
          <p:nvPr/>
        </p:nvSpPr>
        <p:spPr>
          <a:xfrm>
            <a:off x="16586819" y="9478663"/>
            <a:ext cx="6291204" cy="10159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1">
                <a:solidFill>
                  <a:schemeClr val="dk1"/>
                </a:solidFill>
                <a:latin typeface="Century Gothic"/>
                <a:ea typeface="Century Gothic"/>
                <a:cs typeface="Century Gothic"/>
                <a:sym typeface="Century Gothic"/>
              </a:rPr>
              <a:t>Plan next steps and make changes quicker.</a:t>
            </a:r>
            <a:endParaRPr sz="3001">
              <a:solidFill>
                <a:schemeClr val="dk1"/>
              </a:solidFill>
              <a:latin typeface="Century Gothic"/>
              <a:ea typeface="Century Gothic"/>
              <a:cs typeface="Century Gothic"/>
              <a:sym typeface="Century Gothic"/>
            </a:endParaRPr>
          </a:p>
        </p:txBody>
      </p:sp>
      <p:sp>
        <p:nvSpPr>
          <p:cNvPr id="149" name="Google Shape;149;p7"/>
          <p:cNvSpPr txBox="1"/>
          <p:nvPr/>
        </p:nvSpPr>
        <p:spPr>
          <a:xfrm>
            <a:off x="14736463" y="3462689"/>
            <a:ext cx="144969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4000">
                <a:solidFill>
                  <a:srgbClr val="909090"/>
                </a:solidFill>
                <a:latin typeface="Century Gothic"/>
                <a:ea typeface="Century Gothic"/>
                <a:cs typeface="Century Gothic"/>
                <a:sym typeface="Century Gothic"/>
              </a:rPr>
              <a:t>01</a:t>
            </a:r>
            <a:endParaRPr sz="4000">
              <a:solidFill>
                <a:srgbClr val="909090"/>
              </a:solidFill>
              <a:latin typeface="Century Gothic"/>
              <a:ea typeface="Century Gothic"/>
              <a:cs typeface="Century Gothic"/>
              <a:sym typeface="Century Gothic"/>
            </a:endParaRPr>
          </a:p>
        </p:txBody>
      </p:sp>
      <p:sp>
        <p:nvSpPr>
          <p:cNvPr id="150" name="Google Shape;150;p7"/>
          <p:cNvSpPr txBox="1"/>
          <p:nvPr/>
        </p:nvSpPr>
        <p:spPr>
          <a:xfrm>
            <a:off x="14736463" y="5470286"/>
            <a:ext cx="144969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4000">
                <a:solidFill>
                  <a:srgbClr val="909090"/>
                </a:solidFill>
                <a:latin typeface="Century Gothic"/>
                <a:ea typeface="Century Gothic"/>
                <a:cs typeface="Century Gothic"/>
                <a:sym typeface="Century Gothic"/>
              </a:rPr>
              <a:t>02</a:t>
            </a:r>
            <a:endParaRPr sz="4000">
              <a:solidFill>
                <a:srgbClr val="909090"/>
              </a:solidFill>
              <a:latin typeface="Century Gothic"/>
              <a:ea typeface="Century Gothic"/>
              <a:cs typeface="Century Gothic"/>
              <a:sym typeface="Century Gothic"/>
            </a:endParaRPr>
          </a:p>
        </p:txBody>
      </p:sp>
      <p:sp>
        <p:nvSpPr>
          <p:cNvPr id="151" name="Google Shape;151;p7"/>
          <p:cNvSpPr txBox="1"/>
          <p:nvPr/>
        </p:nvSpPr>
        <p:spPr>
          <a:xfrm>
            <a:off x="14736463" y="7500671"/>
            <a:ext cx="144969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4000">
                <a:solidFill>
                  <a:srgbClr val="909090"/>
                </a:solidFill>
                <a:latin typeface="Century Gothic"/>
                <a:ea typeface="Century Gothic"/>
                <a:cs typeface="Century Gothic"/>
                <a:sym typeface="Century Gothic"/>
              </a:rPr>
              <a:t>03</a:t>
            </a:r>
            <a:endParaRPr sz="4000">
              <a:solidFill>
                <a:srgbClr val="909090"/>
              </a:solidFill>
              <a:latin typeface="Century Gothic"/>
              <a:ea typeface="Century Gothic"/>
              <a:cs typeface="Century Gothic"/>
              <a:sym typeface="Century Gothic"/>
            </a:endParaRPr>
          </a:p>
        </p:txBody>
      </p:sp>
      <p:sp>
        <p:nvSpPr>
          <p:cNvPr id="152" name="Google Shape;152;p7"/>
          <p:cNvSpPr txBox="1"/>
          <p:nvPr/>
        </p:nvSpPr>
        <p:spPr>
          <a:xfrm>
            <a:off x="14736463" y="9539352"/>
            <a:ext cx="144969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4000">
                <a:solidFill>
                  <a:srgbClr val="909090"/>
                </a:solidFill>
                <a:latin typeface="Century Gothic"/>
                <a:ea typeface="Century Gothic"/>
                <a:cs typeface="Century Gothic"/>
                <a:sym typeface="Century Gothic"/>
              </a:rPr>
              <a:t>04</a:t>
            </a:r>
            <a:endParaRPr sz="4000">
              <a:solidFill>
                <a:srgbClr val="909090"/>
              </a:solidFill>
              <a:latin typeface="Century Gothic"/>
              <a:ea typeface="Century Gothic"/>
              <a:cs typeface="Century Gothic"/>
              <a:sym typeface="Century Gothic"/>
            </a:endParaRPr>
          </a:p>
        </p:txBody>
      </p:sp>
      <p:sp>
        <p:nvSpPr>
          <p:cNvPr id="153" name="Google Shape;153;p7"/>
          <p:cNvSpPr/>
          <p:nvPr/>
        </p:nvSpPr>
        <p:spPr>
          <a:xfrm>
            <a:off x="3154518" y="4232747"/>
            <a:ext cx="9272629" cy="4694218"/>
          </a:xfrm>
          <a:prstGeom prst="rect">
            <a:avLst/>
          </a:prstGeom>
          <a:solidFill>
            <a:srgbClr val="F0F0F0">
              <a:alpha val="69803"/>
            </a:srgbClr>
          </a:solidFill>
          <a:ln w="1270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7"/>
          <p:cNvSpPr txBox="1"/>
          <p:nvPr/>
        </p:nvSpPr>
        <p:spPr>
          <a:xfrm>
            <a:off x="3595357" y="4610086"/>
            <a:ext cx="8555936" cy="39395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5000" b="1">
                <a:solidFill>
                  <a:schemeClr val="dk1"/>
                </a:solidFill>
                <a:latin typeface="Century Gothic"/>
                <a:ea typeface="Century Gothic"/>
                <a:cs typeface="Century Gothic"/>
                <a:sym typeface="Century Gothic"/>
              </a:rPr>
              <a:t>Implementing an iterative cash flow projection process lets you be two steps ahead of an ever-evolving future. </a:t>
            </a:r>
            <a:endParaRPr sz="5000" b="1">
              <a:solidFill>
                <a:schemeClr val="dk1"/>
              </a:solidFill>
              <a:latin typeface="Century Gothic"/>
              <a:ea typeface="Century Gothic"/>
              <a:cs typeface="Century Gothic"/>
              <a:sym typeface="Century Gothic"/>
            </a:endParaRPr>
          </a:p>
        </p:txBody>
      </p:sp>
      <p:cxnSp>
        <p:nvCxnSpPr>
          <p:cNvPr id="155" name="Google Shape;155;p7"/>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156" name="Google Shape;156;p7"/>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157" name="Google Shape;157;p7"/>
          <p:cNvSpPr txBox="1"/>
          <p:nvPr/>
        </p:nvSpPr>
        <p:spPr>
          <a:xfrm>
            <a:off x="4343404" y="682078"/>
            <a:ext cx="8305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The importance of cash flow management in a company.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cxnSp>
        <p:nvCxnSpPr>
          <p:cNvPr id="163" name="Google Shape;163;p8"/>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164" name="Google Shape;164;p8"/>
          <p:cNvCxnSpPr/>
          <p:nvPr/>
        </p:nvCxnSpPr>
        <p:spPr>
          <a:xfrm>
            <a:off x="13845952" y="29499"/>
            <a:ext cx="0" cy="13716002"/>
          </a:xfrm>
          <a:prstGeom prst="straightConnector1">
            <a:avLst/>
          </a:prstGeom>
          <a:noFill/>
          <a:ln w="9525" cap="flat" cmpd="sng">
            <a:solidFill>
              <a:schemeClr val="accent3">
                <a:alpha val="24705"/>
              </a:schemeClr>
            </a:solidFill>
            <a:prstDash val="solid"/>
            <a:miter lim="800000"/>
            <a:headEnd type="none" w="sm" len="sm"/>
            <a:tailEnd type="none" w="sm" len="sm"/>
          </a:ln>
        </p:spPr>
      </p:cxnSp>
      <p:sp>
        <p:nvSpPr>
          <p:cNvPr id="165" name="Google Shape;165;p8"/>
          <p:cNvSpPr/>
          <p:nvPr/>
        </p:nvSpPr>
        <p:spPr>
          <a:xfrm>
            <a:off x="13895570" y="-41411"/>
            <a:ext cx="10515600" cy="13745497"/>
          </a:xfrm>
          <a:prstGeom prst="rect">
            <a:avLst/>
          </a:prstGeom>
          <a:blipFill rotWithShape="1">
            <a:blip r:embed="rId3">
              <a:alphaModFix/>
            </a:blip>
            <a:stretch>
              <a:fillRect l="-106139" t="-223" r="-26138" b="-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66" name="Google Shape;166;p8"/>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167" name="Google Shape;167;p8"/>
          <p:cNvSpPr txBox="1"/>
          <p:nvPr/>
        </p:nvSpPr>
        <p:spPr>
          <a:xfrm>
            <a:off x="4343403" y="682078"/>
            <a:ext cx="631287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What are some terms I should be familiar with?</a:t>
            </a:r>
            <a:endParaRPr/>
          </a:p>
        </p:txBody>
      </p:sp>
      <p:sp>
        <p:nvSpPr>
          <p:cNvPr id="168" name="Google Shape;168;p8"/>
          <p:cNvSpPr/>
          <p:nvPr/>
        </p:nvSpPr>
        <p:spPr>
          <a:xfrm>
            <a:off x="2435219" y="8584663"/>
            <a:ext cx="4437436" cy="1498782"/>
          </a:xfrm>
          <a:prstGeom prst="rect">
            <a:avLst/>
          </a:prstGeom>
          <a:noFill/>
          <a:ln>
            <a:noFill/>
          </a:ln>
        </p:spPr>
        <p:txBody>
          <a:bodyPr spcFirstLastPara="1" wrap="square" lIns="182800" tIns="91400" rIns="182800" bIns="91400" anchor="t" anchorCtr="0">
            <a:noAutofit/>
          </a:bodyPr>
          <a:lstStyle/>
          <a:p>
            <a:pPr marL="0" marR="0" lvl="0" indent="0" algn="l" rtl="0">
              <a:lnSpc>
                <a:spcPct val="130000"/>
              </a:lnSpc>
              <a:spcBef>
                <a:spcPts val="0"/>
              </a:spcBef>
              <a:spcAft>
                <a:spcPts val="0"/>
              </a:spcAft>
              <a:buNone/>
            </a:pPr>
            <a:r>
              <a:rPr lang="de-DE" sz="1800">
                <a:solidFill>
                  <a:srgbClr val="757070"/>
                </a:solidFill>
                <a:latin typeface="Century Gothic"/>
                <a:ea typeface="Century Gothic"/>
                <a:cs typeface="Century Gothic"/>
                <a:sym typeface="Century Gothic"/>
              </a:rPr>
              <a:t>The cash expected to be deposited and collected; the cash expected to be spent on payroll, rent and vendors bills in the immediate future.</a:t>
            </a:r>
            <a:endParaRPr sz="1800">
              <a:solidFill>
                <a:srgbClr val="757070"/>
              </a:solidFill>
              <a:latin typeface="Century Gothic"/>
              <a:ea typeface="Century Gothic"/>
              <a:cs typeface="Century Gothic"/>
              <a:sym typeface="Century Gothic"/>
            </a:endParaRPr>
          </a:p>
        </p:txBody>
      </p:sp>
      <p:sp>
        <p:nvSpPr>
          <p:cNvPr id="169" name="Google Shape;169;p8"/>
          <p:cNvSpPr/>
          <p:nvPr/>
        </p:nvSpPr>
        <p:spPr>
          <a:xfrm>
            <a:off x="2427311" y="7878740"/>
            <a:ext cx="4437435" cy="800182"/>
          </a:xfrm>
          <a:prstGeom prst="rect">
            <a:avLst/>
          </a:prstGeom>
          <a:noFill/>
          <a:ln>
            <a:noFill/>
          </a:ln>
        </p:spPr>
        <p:txBody>
          <a:bodyPr spcFirstLastPara="1" wrap="square" lIns="182800" tIns="91400" rIns="182800" bIns="91400" anchor="t" anchorCtr="0">
            <a:noAutofit/>
          </a:bodyPr>
          <a:lstStyle/>
          <a:p>
            <a:pPr marL="0" marR="0" lvl="0" indent="0" algn="l" rtl="0">
              <a:lnSpc>
                <a:spcPct val="130000"/>
              </a:lnSpc>
              <a:spcBef>
                <a:spcPts val="0"/>
              </a:spcBef>
              <a:spcAft>
                <a:spcPts val="0"/>
              </a:spcAft>
              <a:buNone/>
            </a:pPr>
            <a:r>
              <a:rPr lang="de-DE" sz="3001">
                <a:solidFill>
                  <a:schemeClr val="dk1"/>
                </a:solidFill>
                <a:latin typeface="Century Gothic"/>
                <a:ea typeface="Century Gothic"/>
                <a:cs typeface="Century Gothic"/>
                <a:sym typeface="Century Gothic"/>
              </a:rPr>
              <a:t>Cash Inflow/Outflow</a:t>
            </a:r>
            <a:endParaRPr sz="3001">
              <a:solidFill>
                <a:schemeClr val="dk1"/>
              </a:solidFill>
              <a:latin typeface="Century Gothic"/>
              <a:ea typeface="Century Gothic"/>
              <a:cs typeface="Century Gothic"/>
              <a:sym typeface="Century Gothic"/>
            </a:endParaRPr>
          </a:p>
        </p:txBody>
      </p:sp>
      <p:sp>
        <p:nvSpPr>
          <p:cNvPr id="170" name="Google Shape;170;p8"/>
          <p:cNvSpPr/>
          <p:nvPr/>
        </p:nvSpPr>
        <p:spPr>
          <a:xfrm>
            <a:off x="8359906" y="8584663"/>
            <a:ext cx="4437436" cy="2423305"/>
          </a:xfrm>
          <a:prstGeom prst="rect">
            <a:avLst/>
          </a:prstGeom>
          <a:noFill/>
          <a:ln>
            <a:noFill/>
          </a:ln>
        </p:spPr>
        <p:txBody>
          <a:bodyPr spcFirstLastPara="1" wrap="square" lIns="182800" tIns="91400" rIns="182800" bIns="91400" anchor="t" anchorCtr="0">
            <a:noAutofit/>
          </a:bodyPr>
          <a:lstStyle/>
          <a:p>
            <a:pPr marL="0" marR="0" lvl="0" indent="0" algn="l" rtl="0">
              <a:lnSpc>
                <a:spcPct val="130000"/>
              </a:lnSpc>
              <a:spcBef>
                <a:spcPts val="0"/>
              </a:spcBef>
              <a:spcAft>
                <a:spcPts val="0"/>
              </a:spcAft>
              <a:buNone/>
            </a:pPr>
            <a:r>
              <a:rPr lang="de-DE" sz="1800">
                <a:solidFill>
                  <a:srgbClr val="757070"/>
                </a:solidFill>
                <a:latin typeface="Century Gothic"/>
                <a:ea typeface="Century Gothic"/>
                <a:cs typeface="Century Gothic"/>
                <a:sym typeface="Century Gothic"/>
              </a:rPr>
              <a:t>The number of days into the future which the company is expected to remain solvent. Based on current assumptions, how long  the money will last. </a:t>
            </a:r>
            <a:endParaRPr sz="1800">
              <a:solidFill>
                <a:srgbClr val="757070"/>
              </a:solidFill>
              <a:latin typeface="Century Gothic"/>
              <a:ea typeface="Century Gothic"/>
              <a:cs typeface="Century Gothic"/>
              <a:sym typeface="Century Gothic"/>
            </a:endParaRPr>
          </a:p>
        </p:txBody>
      </p:sp>
      <p:sp>
        <p:nvSpPr>
          <p:cNvPr id="171" name="Google Shape;171;p8"/>
          <p:cNvSpPr/>
          <p:nvPr/>
        </p:nvSpPr>
        <p:spPr>
          <a:xfrm>
            <a:off x="8352001" y="7878740"/>
            <a:ext cx="4445347" cy="800182"/>
          </a:xfrm>
          <a:prstGeom prst="rect">
            <a:avLst/>
          </a:prstGeom>
          <a:noFill/>
          <a:ln>
            <a:noFill/>
          </a:ln>
        </p:spPr>
        <p:txBody>
          <a:bodyPr spcFirstLastPara="1" wrap="square" lIns="182800" tIns="91400" rIns="182800" bIns="91400" anchor="t" anchorCtr="0">
            <a:noAutofit/>
          </a:bodyPr>
          <a:lstStyle/>
          <a:p>
            <a:pPr marL="0" marR="0" lvl="0" indent="0" algn="l" rtl="0">
              <a:lnSpc>
                <a:spcPct val="130000"/>
              </a:lnSpc>
              <a:spcBef>
                <a:spcPts val="0"/>
              </a:spcBef>
              <a:spcAft>
                <a:spcPts val="0"/>
              </a:spcAft>
              <a:buNone/>
            </a:pPr>
            <a:r>
              <a:rPr lang="de-DE" sz="3001">
                <a:solidFill>
                  <a:schemeClr val="dk1"/>
                </a:solidFill>
                <a:latin typeface="Century Gothic"/>
                <a:ea typeface="Century Gothic"/>
                <a:cs typeface="Century Gothic"/>
                <a:sym typeface="Century Gothic"/>
              </a:rPr>
              <a:t>Cash Runway</a:t>
            </a:r>
            <a:endParaRPr sz="3001">
              <a:solidFill>
                <a:schemeClr val="dk1"/>
              </a:solidFill>
              <a:latin typeface="Century Gothic"/>
              <a:ea typeface="Century Gothic"/>
              <a:cs typeface="Century Gothic"/>
              <a:sym typeface="Century Gothic"/>
            </a:endParaRPr>
          </a:p>
        </p:txBody>
      </p:sp>
      <p:sp>
        <p:nvSpPr>
          <p:cNvPr id="172" name="Google Shape;172;p8"/>
          <p:cNvSpPr/>
          <p:nvPr/>
        </p:nvSpPr>
        <p:spPr>
          <a:xfrm>
            <a:off x="7204866" y="8265771"/>
            <a:ext cx="830204" cy="830204"/>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57070"/>
              </a:solidFill>
              <a:latin typeface="Century Gothic"/>
              <a:ea typeface="Century Gothic"/>
              <a:cs typeface="Century Gothic"/>
              <a:sym typeface="Century Gothic"/>
            </a:endParaRPr>
          </a:p>
        </p:txBody>
      </p:sp>
      <p:sp>
        <p:nvSpPr>
          <p:cNvPr id="173" name="Google Shape;173;p8"/>
          <p:cNvSpPr/>
          <p:nvPr/>
        </p:nvSpPr>
        <p:spPr>
          <a:xfrm>
            <a:off x="1280179" y="8310530"/>
            <a:ext cx="830204" cy="830204"/>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57070"/>
              </a:solidFill>
              <a:latin typeface="Century Gothic"/>
              <a:ea typeface="Century Gothic"/>
              <a:cs typeface="Century Gothic"/>
              <a:sym typeface="Century Gothic"/>
            </a:endParaRPr>
          </a:p>
        </p:txBody>
      </p:sp>
      <p:sp>
        <p:nvSpPr>
          <p:cNvPr id="174" name="Google Shape;174;p8"/>
          <p:cNvSpPr/>
          <p:nvPr/>
        </p:nvSpPr>
        <p:spPr>
          <a:xfrm>
            <a:off x="1522634" y="8574364"/>
            <a:ext cx="345303" cy="302536"/>
          </a:xfrm>
          <a:custGeom>
            <a:avLst/>
            <a:gdLst/>
            <a:ahLst/>
            <a:cxnLst/>
            <a:rect l="l" t="t" r="r" b="b"/>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757070"/>
              </a:solidFill>
              <a:latin typeface="Century Gothic"/>
              <a:ea typeface="Century Gothic"/>
              <a:cs typeface="Century Gothic"/>
              <a:sym typeface="Century Gothic"/>
            </a:endParaRPr>
          </a:p>
        </p:txBody>
      </p:sp>
      <p:sp>
        <p:nvSpPr>
          <p:cNvPr id="175" name="Google Shape;175;p8"/>
          <p:cNvSpPr/>
          <p:nvPr/>
        </p:nvSpPr>
        <p:spPr>
          <a:xfrm>
            <a:off x="2435219" y="5262420"/>
            <a:ext cx="4437436" cy="2298965"/>
          </a:xfrm>
          <a:prstGeom prst="rect">
            <a:avLst/>
          </a:prstGeom>
          <a:noFill/>
          <a:ln>
            <a:noFill/>
          </a:ln>
        </p:spPr>
        <p:txBody>
          <a:bodyPr spcFirstLastPara="1" wrap="square" lIns="182800" tIns="91400" rIns="182800" bIns="91400" anchor="t" anchorCtr="0">
            <a:noAutofit/>
          </a:bodyPr>
          <a:lstStyle/>
          <a:p>
            <a:pPr marL="0" marR="0" lvl="0" indent="0" algn="l" rtl="0">
              <a:lnSpc>
                <a:spcPct val="130000"/>
              </a:lnSpc>
              <a:spcBef>
                <a:spcPts val="0"/>
              </a:spcBef>
              <a:spcAft>
                <a:spcPts val="0"/>
              </a:spcAft>
              <a:buNone/>
            </a:pPr>
            <a:r>
              <a:rPr lang="de-DE" sz="1800">
                <a:solidFill>
                  <a:srgbClr val="757070"/>
                </a:solidFill>
                <a:latin typeface="Century Gothic"/>
                <a:ea typeface="Century Gothic"/>
                <a:cs typeface="Century Gothic"/>
                <a:sym typeface="Century Gothic"/>
              </a:rPr>
              <a:t>This is the difference between cash inflow and cash outflow (inflow – outflow = burn. +Burn = more cash brought in than cash spent; -Burn = more cash spent than the amount brought in.</a:t>
            </a:r>
            <a:endParaRPr sz="1800">
              <a:solidFill>
                <a:srgbClr val="757070"/>
              </a:solidFill>
              <a:latin typeface="Century Gothic"/>
              <a:ea typeface="Century Gothic"/>
              <a:cs typeface="Century Gothic"/>
              <a:sym typeface="Century Gothic"/>
            </a:endParaRPr>
          </a:p>
        </p:txBody>
      </p:sp>
      <p:sp>
        <p:nvSpPr>
          <p:cNvPr id="176" name="Google Shape;176;p8"/>
          <p:cNvSpPr/>
          <p:nvPr/>
        </p:nvSpPr>
        <p:spPr>
          <a:xfrm>
            <a:off x="2427312" y="4556498"/>
            <a:ext cx="4437436" cy="800182"/>
          </a:xfrm>
          <a:prstGeom prst="rect">
            <a:avLst/>
          </a:prstGeom>
          <a:noFill/>
          <a:ln>
            <a:noFill/>
          </a:ln>
        </p:spPr>
        <p:txBody>
          <a:bodyPr spcFirstLastPara="1" wrap="square" lIns="182800" tIns="91400" rIns="182800" bIns="91400" anchor="t" anchorCtr="0">
            <a:noAutofit/>
          </a:bodyPr>
          <a:lstStyle/>
          <a:p>
            <a:pPr marL="0" marR="0" lvl="0" indent="0" algn="l" rtl="0">
              <a:lnSpc>
                <a:spcPct val="130000"/>
              </a:lnSpc>
              <a:spcBef>
                <a:spcPts val="0"/>
              </a:spcBef>
              <a:spcAft>
                <a:spcPts val="0"/>
              </a:spcAft>
              <a:buNone/>
            </a:pPr>
            <a:r>
              <a:rPr lang="de-DE" sz="3001">
                <a:solidFill>
                  <a:schemeClr val="dk1"/>
                </a:solidFill>
                <a:latin typeface="Century Gothic"/>
                <a:ea typeface="Century Gothic"/>
                <a:cs typeface="Century Gothic"/>
                <a:sym typeface="Century Gothic"/>
              </a:rPr>
              <a:t>Cash Burn (net cash)</a:t>
            </a:r>
            <a:endParaRPr sz="3001">
              <a:solidFill>
                <a:schemeClr val="dk1"/>
              </a:solidFill>
              <a:latin typeface="Century Gothic"/>
              <a:ea typeface="Century Gothic"/>
              <a:cs typeface="Century Gothic"/>
              <a:sym typeface="Century Gothic"/>
            </a:endParaRPr>
          </a:p>
        </p:txBody>
      </p:sp>
      <p:sp>
        <p:nvSpPr>
          <p:cNvPr id="177" name="Google Shape;177;p8"/>
          <p:cNvSpPr/>
          <p:nvPr/>
        </p:nvSpPr>
        <p:spPr>
          <a:xfrm>
            <a:off x="8359906" y="5262420"/>
            <a:ext cx="4437436" cy="2158287"/>
          </a:xfrm>
          <a:prstGeom prst="rect">
            <a:avLst/>
          </a:prstGeom>
          <a:noFill/>
          <a:ln>
            <a:noFill/>
          </a:ln>
        </p:spPr>
        <p:txBody>
          <a:bodyPr spcFirstLastPara="1" wrap="square" lIns="182800" tIns="91400" rIns="182800" bIns="91400" anchor="t" anchorCtr="0">
            <a:noAutofit/>
          </a:bodyPr>
          <a:lstStyle/>
          <a:p>
            <a:pPr marL="0" marR="0" lvl="0" indent="0" algn="l" rtl="0">
              <a:lnSpc>
                <a:spcPct val="130000"/>
              </a:lnSpc>
              <a:spcBef>
                <a:spcPts val="0"/>
              </a:spcBef>
              <a:spcAft>
                <a:spcPts val="0"/>
              </a:spcAft>
              <a:buNone/>
            </a:pPr>
            <a:r>
              <a:rPr lang="de-DE" sz="1800">
                <a:solidFill>
                  <a:srgbClr val="757070"/>
                </a:solidFill>
                <a:latin typeface="Century Gothic"/>
                <a:ea typeface="Century Gothic"/>
                <a:cs typeface="Century Gothic"/>
                <a:sym typeface="Century Gothic"/>
              </a:rPr>
              <a:t>The starting cash position of your cash flow projection. This may represent one or more than one bank account balances.</a:t>
            </a:r>
            <a:endParaRPr sz="1800">
              <a:solidFill>
                <a:srgbClr val="757070"/>
              </a:solidFill>
              <a:latin typeface="Century Gothic"/>
              <a:ea typeface="Century Gothic"/>
              <a:cs typeface="Century Gothic"/>
              <a:sym typeface="Century Gothic"/>
            </a:endParaRPr>
          </a:p>
        </p:txBody>
      </p:sp>
      <p:sp>
        <p:nvSpPr>
          <p:cNvPr id="178" name="Google Shape;178;p8"/>
          <p:cNvSpPr/>
          <p:nvPr/>
        </p:nvSpPr>
        <p:spPr>
          <a:xfrm>
            <a:off x="8352001" y="4556498"/>
            <a:ext cx="5218733" cy="800182"/>
          </a:xfrm>
          <a:prstGeom prst="rect">
            <a:avLst/>
          </a:prstGeom>
          <a:noFill/>
          <a:ln>
            <a:noFill/>
          </a:ln>
        </p:spPr>
        <p:txBody>
          <a:bodyPr spcFirstLastPara="1" wrap="square" lIns="182800" tIns="91400" rIns="182800" bIns="91400" anchor="t" anchorCtr="0">
            <a:noAutofit/>
          </a:bodyPr>
          <a:lstStyle/>
          <a:p>
            <a:pPr marL="0" marR="0" lvl="0" indent="0" algn="l" rtl="0">
              <a:lnSpc>
                <a:spcPct val="130000"/>
              </a:lnSpc>
              <a:spcBef>
                <a:spcPts val="0"/>
              </a:spcBef>
              <a:spcAft>
                <a:spcPts val="0"/>
              </a:spcAft>
              <a:buNone/>
            </a:pPr>
            <a:r>
              <a:rPr lang="de-DE" sz="3001">
                <a:solidFill>
                  <a:schemeClr val="dk1"/>
                </a:solidFill>
                <a:latin typeface="Century Gothic"/>
                <a:ea typeface="Century Gothic"/>
                <a:cs typeface="Century Gothic"/>
                <a:sym typeface="Century Gothic"/>
              </a:rPr>
              <a:t>Opening Cash (cash start)</a:t>
            </a:r>
            <a:endParaRPr sz="3001">
              <a:solidFill>
                <a:schemeClr val="dk1"/>
              </a:solidFill>
              <a:latin typeface="Century Gothic"/>
              <a:ea typeface="Century Gothic"/>
              <a:cs typeface="Century Gothic"/>
              <a:sym typeface="Century Gothic"/>
            </a:endParaRPr>
          </a:p>
        </p:txBody>
      </p:sp>
      <p:sp>
        <p:nvSpPr>
          <p:cNvPr id="179" name="Google Shape;179;p8"/>
          <p:cNvSpPr/>
          <p:nvPr/>
        </p:nvSpPr>
        <p:spPr>
          <a:xfrm>
            <a:off x="7204866" y="4943529"/>
            <a:ext cx="830204" cy="830204"/>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57070"/>
              </a:solidFill>
              <a:latin typeface="Century Gothic"/>
              <a:ea typeface="Century Gothic"/>
              <a:cs typeface="Century Gothic"/>
              <a:sym typeface="Century Gothic"/>
            </a:endParaRPr>
          </a:p>
        </p:txBody>
      </p:sp>
      <p:sp>
        <p:nvSpPr>
          <p:cNvPr id="180" name="Google Shape;180;p8"/>
          <p:cNvSpPr/>
          <p:nvPr/>
        </p:nvSpPr>
        <p:spPr>
          <a:xfrm>
            <a:off x="1280179" y="4988288"/>
            <a:ext cx="830204" cy="830204"/>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57070"/>
              </a:solidFill>
              <a:latin typeface="Century Gothic"/>
              <a:ea typeface="Century Gothic"/>
              <a:cs typeface="Century Gothic"/>
              <a:sym typeface="Century Gothic"/>
            </a:endParaRPr>
          </a:p>
        </p:txBody>
      </p:sp>
      <p:sp>
        <p:nvSpPr>
          <p:cNvPr id="181" name="Google Shape;181;p8"/>
          <p:cNvSpPr/>
          <p:nvPr/>
        </p:nvSpPr>
        <p:spPr>
          <a:xfrm>
            <a:off x="7425966" y="5157376"/>
            <a:ext cx="427457" cy="414867"/>
          </a:xfrm>
          <a:custGeom>
            <a:avLst/>
            <a:gdLst/>
            <a:ahLst/>
            <a:cxnLst/>
            <a:rect l="l" t="t" r="r" b="b"/>
            <a:pathLst>
              <a:path w="356" h="347" extrusionOk="0">
                <a:moveTo>
                  <a:pt x="177" y="89"/>
                </a:moveTo>
                <a:lnTo>
                  <a:pt x="177" y="89"/>
                </a:lnTo>
                <a:cubicBezTo>
                  <a:pt x="133" y="89"/>
                  <a:pt x="98" y="124"/>
                  <a:pt x="98" y="169"/>
                </a:cubicBezTo>
                <a:cubicBezTo>
                  <a:pt x="98" y="213"/>
                  <a:pt x="133" y="248"/>
                  <a:pt x="177" y="248"/>
                </a:cubicBezTo>
                <a:cubicBezTo>
                  <a:pt x="221" y="248"/>
                  <a:pt x="257" y="213"/>
                  <a:pt x="257" y="169"/>
                </a:cubicBezTo>
                <a:cubicBezTo>
                  <a:pt x="257" y="124"/>
                  <a:pt x="221" y="89"/>
                  <a:pt x="177" y="89"/>
                </a:cubicBezTo>
                <a:close/>
                <a:moveTo>
                  <a:pt x="177" y="222"/>
                </a:moveTo>
                <a:lnTo>
                  <a:pt x="177" y="222"/>
                </a:lnTo>
                <a:cubicBezTo>
                  <a:pt x="151" y="222"/>
                  <a:pt x="124" y="195"/>
                  <a:pt x="124" y="169"/>
                </a:cubicBezTo>
                <a:cubicBezTo>
                  <a:pt x="124" y="142"/>
                  <a:pt x="151" y="124"/>
                  <a:pt x="177" y="124"/>
                </a:cubicBezTo>
                <a:cubicBezTo>
                  <a:pt x="204" y="124"/>
                  <a:pt x="230" y="142"/>
                  <a:pt x="230" y="169"/>
                </a:cubicBezTo>
                <a:cubicBezTo>
                  <a:pt x="230" y="195"/>
                  <a:pt x="204" y="222"/>
                  <a:pt x="177" y="222"/>
                </a:cubicBezTo>
                <a:close/>
                <a:moveTo>
                  <a:pt x="26" y="151"/>
                </a:moveTo>
                <a:lnTo>
                  <a:pt x="26" y="151"/>
                </a:lnTo>
                <a:cubicBezTo>
                  <a:pt x="17" y="151"/>
                  <a:pt x="0" y="160"/>
                  <a:pt x="0" y="169"/>
                </a:cubicBezTo>
                <a:cubicBezTo>
                  <a:pt x="0" y="186"/>
                  <a:pt x="17" y="195"/>
                  <a:pt x="26" y="195"/>
                </a:cubicBezTo>
                <a:cubicBezTo>
                  <a:pt x="45" y="195"/>
                  <a:pt x="53" y="186"/>
                  <a:pt x="53" y="169"/>
                </a:cubicBezTo>
                <a:cubicBezTo>
                  <a:pt x="53" y="160"/>
                  <a:pt x="45" y="151"/>
                  <a:pt x="26" y="151"/>
                </a:cubicBezTo>
                <a:close/>
                <a:moveTo>
                  <a:pt x="301" y="53"/>
                </a:moveTo>
                <a:lnTo>
                  <a:pt x="301" y="53"/>
                </a:lnTo>
                <a:cubicBezTo>
                  <a:pt x="292" y="45"/>
                  <a:pt x="274" y="45"/>
                  <a:pt x="266" y="53"/>
                </a:cubicBezTo>
                <a:cubicBezTo>
                  <a:pt x="257" y="63"/>
                  <a:pt x="257" y="80"/>
                  <a:pt x="266" y="89"/>
                </a:cubicBezTo>
                <a:cubicBezTo>
                  <a:pt x="274" y="89"/>
                  <a:pt x="283" y="89"/>
                  <a:pt x="292" y="80"/>
                </a:cubicBezTo>
                <a:cubicBezTo>
                  <a:pt x="301" y="71"/>
                  <a:pt x="310" y="53"/>
                  <a:pt x="301" y="53"/>
                </a:cubicBezTo>
                <a:close/>
                <a:moveTo>
                  <a:pt x="328" y="151"/>
                </a:moveTo>
                <a:lnTo>
                  <a:pt x="328" y="151"/>
                </a:lnTo>
                <a:cubicBezTo>
                  <a:pt x="310" y="151"/>
                  <a:pt x="301" y="160"/>
                  <a:pt x="301" y="169"/>
                </a:cubicBezTo>
                <a:cubicBezTo>
                  <a:pt x="301" y="186"/>
                  <a:pt x="310" y="195"/>
                  <a:pt x="328" y="195"/>
                </a:cubicBezTo>
                <a:cubicBezTo>
                  <a:pt x="336" y="195"/>
                  <a:pt x="355" y="186"/>
                  <a:pt x="355" y="169"/>
                </a:cubicBezTo>
                <a:cubicBezTo>
                  <a:pt x="355" y="160"/>
                  <a:pt x="336" y="151"/>
                  <a:pt x="328" y="151"/>
                </a:cubicBezTo>
                <a:close/>
                <a:moveTo>
                  <a:pt x="177" y="292"/>
                </a:moveTo>
                <a:lnTo>
                  <a:pt x="177" y="292"/>
                </a:lnTo>
                <a:cubicBezTo>
                  <a:pt x="168" y="292"/>
                  <a:pt x="159" y="311"/>
                  <a:pt x="159" y="320"/>
                </a:cubicBezTo>
                <a:cubicBezTo>
                  <a:pt x="159" y="337"/>
                  <a:pt x="168" y="346"/>
                  <a:pt x="177" y="346"/>
                </a:cubicBezTo>
                <a:cubicBezTo>
                  <a:pt x="186" y="346"/>
                  <a:pt x="195" y="337"/>
                  <a:pt x="195" y="320"/>
                </a:cubicBezTo>
                <a:cubicBezTo>
                  <a:pt x="195" y="311"/>
                  <a:pt x="186" y="292"/>
                  <a:pt x="177" y="292"/>
                </a:cubicBezTo>
                <a:close/>
                <a:moveTo>
                  <a:pt x="61" y="266"/>
                </a:moveTo>
                <a:lnTo>
                  <a:pt x="61" y="266"/>
                </a:lnTo>
                <a:cubicBezTo>
                  <a:pt x="53" y="275"/>
                  <a:pt x="45" y="284"/>
                  <a:pt x="53" y="292"/>
                </a:cubicBezTo>
                <a:cubicBezTo>
                  <a:pt x="61" y="301"/>
                  <a:pt x="80" y="301"/>
                  <a:pt x="89" y="292"/>
                </a:cubicBezTo>
                <a:cubicBezTo>
                  <a:pt x="98" y="284"/>
                  <a:pt x="98" y="266"/>
                  <a:pt x="89" y="257"/>
                </a:cubicBezTo>
                <a:cubicBezTo>
                  <a:pt x="80" y="248"/>
                  <a:pt x="71" y="257"/>
                  <a:pt x="61" y="266"/>
                </a:cubicBezTo>
                <a:close/>
                <a:moveTo>
                  <a:pt x="53" y="53"/>
                </a:moveTo>
                <a:lnTo>
                  <a:pt x="53" y="53"/>
                </a:lnTo>
                <a:cubicBezTo>
                  <a:pt x="45" y="63"/>
                  <a:pt x="45" y="71"/>
                  <a:pt x="53" y="80"/>
                </a:cubicBezTo>
                <a:cubicBezTo>
                  <a:pt x="71" y="89"/>
                  <a:pt x="80" y="98"/>
                  <a:pt x="89" y="89"/>
                </a:cubicBezTo>
                <a:cubicBezTo>
                  <a:pt x="98" y="80"/>
                  <a:pt x="98" y="63"/>
                  <a:pt x="89" y="53"/>
                </a:cubicBezTo>
                <a:cubicBezTo>
                  <a:pt x="80" y="45"/>
                  <a:pt x="61" y="45"/>
                  <a:pt x="53" y="53"/>
                </a:cubicBezTo>
                <a:close/>
                <a:moveTo>
                  <a:pt x="266" y="292"/>
                </a:moveTo>
                <a:lnTo>
                  <a:pt x="266" y="292"/>
                </a:lnTo>
                <a:cubicBezTo>
                  <a:pt x="274" y="301"/>
                  <a:pt x="292" y="301"/>
                  <a:pt x="301" y="292"/>
                </a:cubicBezTo>
                <a:cubicBezTo>
                  <a:pt x="310" y="284"/>
                  <a:pt x="310" y="275"/>
                  <a:pt x="292" y="266"/>
                </a:cubicBezTo>
                <a:cubicBezTo>
                  <a:pt x="283" y="257"/>
                  <a:pt x="274" y="248"/>
                  <a:pt x="266" y="257"/>
                </a:cubicBezTo>
                <a:cubicBezTo>
                  <a:pt x="257" y="266"/>
                  <a:pt x="257" y="284"/>
                  <a:pt x="266" y="292"/>
                </a:cubicBezTo>
                <a:close/>
                <a:moveTo>
                  <a:pt x="177" y="45"/>
                </a:moveTo>
                <a:lnTo>
                  <a:pt x="177" y="45"/>
                </a:lnTo>
                <a:cubicBezTo>
                  <a:pt x="186" y="45"/>
                  <a:pt x="195" y="36"/>
                  <a:pt x="195" y="18"/>
                </a:cubicBezTo>
                <a:cubicBezTo>
                  <a:pt x="195" y="9"/>
                  <a:pt x="186" y="0"/>
                  <a:pt x="177" y="0"/>
                </a:cubicBezTo>
                <a:cubicBezTo>
                  <a:pt x="168" y="0"/>
                  <a:pt x="159" y="9"/>
                  <a:pt x="159" y="18"/>
                </a:cubicBezTo>
                <a:cubicBezTo>
                  <a:pt x="159" y="36"/>
                  <a:pt x="168" y="45"/>
                  <a:pt x="177" y="45"/>
                </a:cubicBezTo>
                <a:close/>
              </a:path>
            </a:pathLst>
          </a:custGeom>
          <a:solidFill>
            <a:schemeClr val="dk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8"/>
          <p:cNvSpPr/>
          <p:nvPr/>
        </p:nvSpPr>
        <p:spPr>
          <a:xfrm>
            <a:off x="7347670" y="8579577"/>
            <a:ext cx="584048" cy="270933"/>
          </a:xfrm>
          <a:custGeom>
            <a:avLst/>
            <a:gdLst/>
            <a:ahLst/>
            <a:cxnLst/>
            <a:rect l="l" t="t" r="r" b="b"/>
            <a:pathLst>
              <a:path w="609" h="283" extrusionOk="0">
                <a:moveTo>
                  <a:pt x="579" y="198"/>
                </a:moveTo>
                <a:lnTo>
                  <a:pt x="579" y="198"/>
                </a:lnTo>
                <a:cubicBezTo>
                  <a:pt x="579" y="254"/>
                  <a:pt x="579" y="254"/>
                  <a:pt x="579" y="254"/>
                </a:cubicBezTo>
                <a:cubicBezTo>
                  <a:pt x="579" y="275"/>
                  <a:pt x="565" y="282"/>
                  <a:pt x="551" y="282"/>
                </a:cubicBezTo>
                <a:cubicBezTo>
                  <a:pt x="28" y="282"/>
                  <a:pt x="28" y="282"/>
                  <a:pt x="28" y="282"/>
                </a:cubicBezTo>
                <a:cubicBezTo>
                  <a:pt x="14" y="282"/>
                  <a:pt x="0" y="275"/>
                  <a:pt x="0" y="254"/>
                </a:cubicBezTo>
                <a:cubicBezTo>
                  <a:pt x="0" y="28"/>
                  <a:pt x="0" y="28"/>
                  <a:pt x="0" y="28"/>
                </a:cubicBezTo>
                <a:cubicBezTo>
                  <a:pt x="0" y="14"/>
                  <a:pt x="14" y="0"/>
                  <a:pt x="28" y="0"/>
                </a:cubicBezTo>
                <a:cubicBezTo>
                  <a:pt x="551" y="0"/>
                  <a:pt x="551" y="0"/>
                  <a:pt x="551" y="0"/>
                </a:cubicBezTo>
                <a:cubicBezTo>
                  <a:pt x="565" y="0"/>
                  <a:pt x="579" y="14"/>
                  <a:pt x="579" y="28"/>
                </a:cubicBezTo>
                <a:cubicBezTo>
                  <a:pt x="579" y="84"/>
                  <a:pt x="579" y="84"/>
                  <a:pt x="579" y="84"/>
                </a:cubicBezTo>
                <a:cubicBezTo>
                  <a:pt x="594" y="84"/>
                  <a:pt x="608" y="99"/>
                  <a:pt x="608" y="113"/>
                </a:cubicBezTo>
                <a:cubicBezTo>
                  <a:pt x="608" y="169"/>
                  <a:pt x="608" y="169"/>
                  <a:pt x="608" y="169"/>
                </a:cubicBezTo>
                <a:cubicBezTo>
                  <a:pt x="608" y="190"/>
                  <a:pt x="594" y="198"/>
                  <a:pt x="579" y="198"/>
                </a:cubicBezTo>
                <a:close/>
                <a:moveTo>
                  <a:pt x="523" y="169"/>
                </a:moveTo>
                <a:lnTo>
                  <a:pt x="523" y="169"/>
                </a:lnTo>
                <a:cubicBezTo>
                  <a:pt x="523" y="113"/>
                  <a:pt x="523" y="113"/>
                  <a:pt x="523" y="113"/>
                </a:cubicBezTo>
                <a:cubicBezTo>
                  <a:pt x="523" y="56"/>
                  <a:pt x="523" y="56"/>
                  <a:pt x="523" y="56"/>
                </a:cubicBezTo>
                <a:cubicBezTo>
                  <a:pt x="56" y="56"/>
                  <a:pt x="56" y="56"/>
                  <a:pt x="56" y="56"/>
                </a:cubicBezTo>
                <a:cubicBezTo>
                  <a:pt x="56" y="226"/>
                  <a:pt x="56" y="226"/>
                  <a:pt x="56" y="226"/>
                </a:cubicBezTo>
                <a:cubicBezTo>
                  <a:pt x="523" y="226"/>
                  <a:pt x="523" y="226"/>
                  <a:pt x="523" y="226"/>
                </a:cubicBezTo>
                <a:lnTo>
                  <a:pt x="523" y="169"/>
                </a:lnTo>
                <a:close/>
                <a:moveTo>
                  <a:pt x="353" y="198"/>
                </a:moveTo>
                <a:lnTo>
                  <a:pt x="353" y="198"/>
                </a:lnTo>
                <a:lnTo>
                  <a:pt x="353" y="198"/>
                </a:lnTo>
                <a:cubicBezTo>
                  <a:pt x="85" y="198"/>
                  <a:pt x="85" y="198"/>
                  <a:pt x="85" y="198"/>
                </a:cubicBezTo>
                <a:cubicBezTo>
                  <a:pt x="85" y="84"/>
                  <a:pt x="85" y="84"/>
                  <a:pt x="85" y="84"/>
                </a:cubicBezTo>
                <a:cubicBezTo>
                  <a:pt x="353" y="84"/>
                  <a:pt x="353" y="84"/>
                  <a:pt x="353" y="84"/>
                </a:cubicBezTo>
                <a:lnTo>
                  <a:pt x="353" y="1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83;p8"/>
          <p:cNvSpPr/>
          <p:nvPr/>
        </p:nvSpPr>
        <p:spPr>
          <a:xfrm>
            <a:off x="1500056" y="5104939"/>
            <a:ext cx="338578" cy="596901"/>
          </a:xfrm>
          <a:custGeom>
            <a:avLst/>
            <a:gdLst/>
            <a:ahLst/>
            <a:cxnLst/>
            <a:rect l="l" t="t" r="r" b="b"/>
            <a:pathLst>
              <a:path w="284" h="497" extrusionOk="0">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dk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cxnSp>
        <p:nvCxnSpPr>
          <p:cNvPr id="189" name="Google Shape;189;p9"/>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190" name="Google Shape;190;p9"/>
          <p:cNvSpPr/>
          <p:nvPr/>
        </p:nvSpPr>
        <p:spPr>
          <a:xfrm rot="-1515">
            <a:off x="2251173" y="7863836"/>
            <a:ext cx="3840480" cy="3566160"/>
          </a:xfrm>
          <a:prstGeom prst="rect">
            <a:avLst/>
          </a:prstGeom>
          <a:blipFill rotWithShape="1">
            <a:blip r:embed="rId3">
              <a:alphaModFix/>
            </a:blip>
            <a:stretch>
              <a:fillRect l="-37351" t="-19808" r="-37351" b="-8007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E4E4E4"/>
              </a:solidFill>
              <a:latin typeface="Calibri"/>
              <a:ea typeface="Calibri"/>
              <a:cs typeface="Calibri"/>
              <a:sym typeface="Calibri"/>
            </a:endParaRPr>
          </a:p>
        </p:txBody>
      </p:sp>
      <p:sp>
        <p:nvSpPr>
          <p:cNvPr id="191" name="Google Shape;191;p9"/>
          <p:cNvSpPr/>
          <p:nvPr/>
        </p:nvSpPr>
        <p:spPr>
          <a:xfrm rot="-1515">
            <a:off x="2257193" y="3268272"/>
            <a:ext cx="3811322" cy="3134332"/>
          </a:xfrm>
          <a:prstGeom prst="rect">
            <a:avLst/>
          </a:prstGeom>
          <a:blipFill rotWithShape="1">
            <a:blip r:embed="rId4">
              <a:alphaModFix/>
            </a:blip>
            <a:stretch>
              <a:fillRect l="-11176" t="-8347" r="-25573" b="-8347"/>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E4E4E4"/>
              </a:solidFill>
              <a:latin typeface="Calibri"/>
              <a:ea typeface="Calibri"/>
              <a:cs typeface="Calibri"/>
              <a:sym typeface="Calibri"/>
            </a:endParaRPr>
          </a:p>
        </p:txBody>
      </p:sp>
      <p:sp>
        <p:nvSpPr>
          <p:cNvPr id="192" name="Google Shape;192;p9"/>
          <p:cNvSpPr txBox="1"/>
          <p:nvPr/>
        </p:nvSpPr>
        <p:spPr>
          <a:xfrm>
            <a:off x="4343404" y="682078"/>
            <a:ext cx="64769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Who should participate in cash flow planning?</a:t>
            </a:r>
            <a:endParaRPr/>
          </a:p>
        </p:txBody>
      </p:sp>
      <p:cxnSp>
        <p:nvCxnSpPr>
          <p:cNvPr id="193" name="Google Shape;193;p9"/>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194" name="Google Shape;194;p9"/>
          <p:cNvSpPr txBox="1"/>
          <p:nvPr/>
        </p:nvSpPr>
        <p:spPr>
          <a:xfrm>
            <a:off x="6370495" y="3208437"/>
            <a:ext cx="6291204"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500">
                <a:solidFill>
                  <a:schemeClr val="dk1"/>
                </a:solidFill>
                <a:latin typeface="Century Gothic"/>
                <a:ea typeface="Century Gothic"/>
                <a:cs typeface="Century Gothic"/>
                <a:sym typeface="Century Gothic"/>
              </a:rPr>
              <a:t>CEO (owner, members)</a:t>
            </a:r>
            <a:endParaRPr/>
          </a:p>
        </p:txBody>
      </p:sp>
      <p:sp>
        <p:nvSpPr>
          <p:cNvPr id="195" name="Google Shape;195;p9"/>
          <p:cNvSpPr txBox="1"/>
          <p:nvPr/>
        </p:nvSpPr>
        <p:spPr>
          <a:xfrm>
            <a:off x="6370495" y="3986935"/>
            <a:ext cx="6291204" cy="5538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999">
                <a:solidFill>
                  <a:schemeClr val="accent1"/>
                </a:solidFill>
                <a:latin typeface="Century Gothic"/>
                <a:ea typeface="Century Gothic"/>
                <a:cs typeface="Century Gothic"/>
                <a:sym typeface="Century Gothic"/>
              </a:rPr>
              <a:t>Understands the business.</a:t>
            </a:r>
            <a:endParaRPr/>
          </a:p>
        </p:txBody>
      </p:sp>
      <p:sp>
        <p:nvSpPr>
          <p:cNvPr id="196" name="Google Shape;196;p9"/>
          <p:cNvSpPr txBox="1"/>
          <p:nvPr/>
        </p:nvSpPr>
        <p:spPr>
          <a:xfrm>
            <a:off x="6386747" y="4835437"/>
            <a:ext cx="4910518" cy="17016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Ability to provide realistic perspective about funding and business direction; ability to make quick decisions that may have dramatic impact on company.  </a:t>
            </a:r>
            <a:endParaRPr/>
          </a:p>
        </p:txBody>
      </p:sp>
      <p:sp>
        <p:nvSpPr>
          <p:cNvPr id="197" name="Google Shape;197;p9"/>
          <p:cNvSpPr txBox="1"/>
          <p:nvPr/>
        </p:nvSpPr>
        <p:spPr>
          <a:xfrm>
            <a:off x="6370495" y="7800021"/>
            <a:ext cx="6291204"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500">
                <a:solidFill>
                  <a:schemeClr val="dk1"/>
                </a:solidFill>
                <a:latin typeface="Century Gothic"/>
                <a:ea typeface="Century Gothic"/>
                <a:cs typeface="Century Gothic"/>
                <a:sym typeface="Century Gothic"/>
              </a:rPr>
              <a:t>COO (managers)</a:t>
            </a:r>
            <a:endParaRPr/>
          </a:p>
        </p:txBody>
      </p:sp>
      <p:sp>
        <p:nvSpPr>
          <p:cNvPr id="198" name="Google Shape;198;p9"/>
          <p:cNvSpPr txBox="1"/>
          <p:nvPr/>
        </p:nvSpPr>
        <p:spPr>
          <a:xfrm>
            <a:off x="6370495" y="8578519"/>
            <a:ext cx="6291204" cy="5538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999">
                <a:solidFill>
                  <a:schemeClr val="accent1"/>
                </a:solidFill>
                <a:latin typeface="Century Gothic"/>
                <a:ea typeface="Century Gothic"/>
                <a:cs typeface="Century Gothic"/>
                <a:sym typeface="Century Gothic"/>
              </a:rPr>
              <a:t>Understands the operations.</a:t>
            </a:r>
            <a:endParaRPr/>
          </a:p>
        </p:txBody>
      </p:sp>
      <p:sp>
        <p:nvSpPr>
          <p:cNvPr id="199" name="Google Shape;199;p9"/>
          <p:cNvSpPr txBox="1"/>
          <p:nvPr/>
        </p:nvSpPr>
        <p:spPr>
          <a:xfrm>
            <a:off x="6386747" y="9433735"/>
            <a:ext cx="4910518" cy="17016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Ability to provide insight on operational necessity, timeline and priorities; thorough understanding of relational hierachy of things, people and employees.</a:t>
            </a:r>
            <a:endParaRPr/>
          </a:p>
        </p:txBody>
      </p:sp>
      <p:sp>
        <p:nvSpPr>
          <p:cNvPr id="200" name="Google Shape;200;p9"/>
          <p:cNvSpPr/>
          <p:nvPr/>
        </p:nvSpPr>
        <p:spPr>
          <a:xfrm rot="-1515">
            <a:off x="12956752" y="8000997"/>
            <a:ext cx="3931920" cy="3383280"/>
          </a:xfrm>
          <a:prstGeom prst="rect">
            <a:avLst/>
          </a:prstGeom>
          <a:blipFill rotWithShape="1">
            <a:blip r:embed="rId5">
              <a:alphaModFix/>
            </a:blip>
            <a:stretch>
              <a:fillRect l="-63949" t="-18913" r="-147664" b="-135126"/>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E4E4E4"/>
              </a:solidFill>
              <a:latin typeface="Calibri"/>
              <a:ea typeface="Calibri"/>
              <a:cs typeface="Calibri"/>
              <a:sym typeface="Calibri"/>
            </a:endParaRPr>
          </a:p>
        </p:txBody>
      </p:sp>
      <p:sp>
        <p:nvSpPr>
          <p:cNvPr id="201" name="Google Shape;201;p9"/>
          <p:cNvSpPr/>
          <p:nvPr/>
        </p:nvSpPr>
        <p:spPr>
          <a:xfrm rot="-1515">
            <a:off x="12895249" y="3268272"/>
            <a:ext cx="3811322" cy="3134332"/>
          </a:xfrm>
          <a:prstGeom prst="rect">
            <a:avLst/>
          </a:prstGeom>
          <a:blipFill rotWithShape="1">
            <a:blip r:embed="rId6">
              <a:alphaModFix/>
            </a:blip>
            <a:stretch>
              <a:fillRect l="-382" t="-1053" r="-24372" b="-105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E4E4E4"/>
              </a:solidFill>
              <a:latin typeface="Calibri"/>
              <a:ea typeface="Calibri"/>
              <a:cs typeface="Calibri"/>
              <a:sym typeface="Calibri"/>
            </a:endParaRPr>
          </a:p>
        </p:txBody>
      </p:sp>
      <p:sp>
        <p:nvSpPr>
          <p:cNvPr id="202" name="Google Shape;202;p9"/>
          <p:cNvSpPr txBox="1"/>
          <p:nvPr/>
        </p:nvSpPr>
        <p:spPr>
          <a:xfrm>
            <a:off x="17008550" y="3208437"/>
            <a:ext cx="7662665"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500">
                <a:solidFill>
                  <a:schemeClr val="dk1"/>
                </a:solidFill>
                <a:latin typeface="Century Gothic"/>
                <a:ea typeface="Century Gothic"/>
                <a:cs typeface="Century Gothic"/>
                <a:sym typeface="Century Gothic"/>
              </a:rPr>
              <a:t>CFO (controller, bookkeeper)</a:t>
            </a:r>
            <a:endParaRPr/>
          </a:p>
        </p:txBody>
      </p:sp>
      <p:sp>
        <p:nvSpPr>
          <p:cNvPr id="203" name="Google Shape;203;p9"/>
          <p:cNvSpPr txBox="1"/>
          <p:nvPr/>
        </p:nvSpPr>
        <p:spPr>
          <a:xfrm>
            <a:off x="17008552" y="3986935"/>
            <a:ext cx="6291204" cy="5538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999">
                <a:solidFill>
                  <a:schemeClr val="accent1"/>
                </a:solidFill>
                <a:latin typeface="Century Gothic"/>
                <a:ea typeface="Century Gothic"/>
                <a:cs typeface="Century Gothic"/>
                <a:sym typeface="Century Gothic"/>
              </a:rPr>
              <a:t>Understands the money.</a:t>
            </a:r>
            <a:endParaRPr/>
          </a:p>
        </p:txBody>
      </p:sp>
      <p:sp>
        <p:nvSpPr>
          <p:cNvPr id="204" name="Google Shape;204;p9"/>
          <p:cNvSpPr txBox="1"/>
          <p:nvPr/>
        </p:nvSpPr>
        <p:spPr>
          <a:xfrm>
            <a:off x="17024803" y="4835437"/>
            <a:ext cx="4910518" cy="17016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Ability to provide status of customer receivables and collections; status of payables, loans and bank trends and balances.</a:t>
            </a:r>
            <a:endParaRPr/>
          </a:p>
        </p:txBody>
      </p:sp>
      <p:sp>
        <p:nvSpPr>
          <p:cNvPr id="205" name="Google Shape;205;p9"/>
          <p:cNvSpPr txBox="1"/>
          <p:nvPr/>
        </p:nvSpPr>
        <p:spPr>
          <a:xfrm>
            <a:off x="17008552" y="7800021"/>
            <a:ext cx="6291204"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500">
                <a:solidFill>
                  <a:schemeClr val="dk1"/>
                </a:solidFill>
                <a:latin typeface="Century Gothic"/>
                <a:ea typeface="Century Gothic"/>
                <a:cs typeface="Century Gothic"/>
                <a:sym typeface="Century Gothic"/>
              </a:rPr>
              <a:t>CRO (sales director)</a:t>
            </a:r>
            <a:endParaRPr/>
          </a:p>
        </p:txBody>
      </p:sp>
      <p:sp>
        <p:nvSpPr>
          <p:cNvPr id="206" name="Google Shape;206;p9"/>
          <p:cNvSpPr txBox="1"/>
          <p:nvPr/>
        </p:nvSpPr>
        <p:spPr>
          <a:xfrm>
            <a:off x="17008552" y="8578519"/>
            <a:ext cx="6291204" cy="5538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999">
                <a:solidFill>
                  <a:schemeClr val="accent1"/>
                </a:solidFill>
                <a:latin typeface="Century Gothic"/>
                <a:ea typeface="Century Gothic"/>
                <a:cs typeface="Century Gothic"/>
                <a:sym typeface="Century Gothic"/>
              </a:rPr>
              <a:t>Understands the revenue.</a:t>
            </a:r>
            <a:endParaRPr/>
          </a:p>
        </p:txBody>
      </p:sp>
      <p:sp>
        <p:nvSpPr>
          <p:cNvPr id="207" name="Google Shape;207;p9"/>
          <p:cNvSpPr txBox="1"/>
          <p:nvPr/>
        </p:nvSpPr>
        <p:spPr>
          <a:xfrm>
            <a:off x="17024803" y="9433735"/>
            <a:ext cx="4910518" cy="17016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Ability to provide up-to-date sales status, customer pulsing and contract pipeline; owns sales strategy, sales projection and trends.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cxnSp>
        <p:nvCxnSpPr>
          <p:cNvPr id="213" name="Google Shape;213;p10"/>
          <p:cNvCxnSpPr/>
          <p:nvPr/>
        </p:nvCxnSpPr>
        <p:spPr>
          <a:xfrm>
            <a:off x="4114800" y="12541698"/>
            <a:ext cx="0" cy="500062"/>
          </a:xfrm>
          <a:prstGeom prst="straightConnector1">
            <a:avLst/>
          </a:prstGeom>
          <a:noFill/>
          <a:ln w="9525" cap="flat" cmpd="sng">
            <a:solidFill>
              <a:srgbClr val="B4B4B4"/>
            </a:solidFill>
            <a:prstDash val="solid"/>
            <a:miter lim="800000"/>
            <a:headEnd type="none" w="sm" len="sm"/>
            <a:tailEnd type="none" w="sm" len="sm"/>
          </a:ln>
        </p:spPr>
      </p:cxnSp>
      <p:cxnSp>
        <p:nvCxnSpPr>
          <p:cNvPr id="214" name="Google Shape;214;p10"/>
          <p:cNvCxnSpPr/>
          <p:nvPr/>
        </p:nvCxnSpPr>
        <p:spPr>
          <a:xfrm>
            <a:off x="20145375" y="12541698"/>
            <a:ext cx="0" cy="500062"/>
          </a:xfrm>
          <a:prstGeom prst="straightConnector1">
            <a:avLst/>
          </a:prstGeom>
          <a:noFill/>
          <a:ln w="9525" cap="flat" cmpd="sng">
            <a:solidFill>
              <a:srgbClr val="B4B4B4"/>
            </a:solidFill>
            <a:prstDash val="solid"/>
            <a:miter lim="800000"/>
            <a:headEnd type="none" w="sm" len="sm"/>
            <a:tailEnd type="none" w="sm" len="sm"/>
          </a:ln>
        </p:spPr>
      </p:cxnSp>
      <p:sp>
        <p:nvSpPr>
          <p:cNvPr id="215" name="Google Shape;215;p10"/>
          <p:cNvSpPr/>
          <p:nvPr/>
        </p:nvSpPr>
        <p:spPr>
          <a:xfrm rot="-9000858">
            <a:off x="11595488" y="4023823"/>
            <a:ext cx="3287230" cy="2877075"/>
          </a:xfrm>
          <a:prstGeom prst="flowChartExtract">
            <a:avLst/>
          </a:prstGeom>
          <a:solidFill>
            <a:schemeClr val="accent1"/>
          </a:solidFill>
          <a:ln>
            <a:noFill/>
          </a:ln>
          <a:effectLst>
            <a:outerShdw dist="25400" dir="2700000" algn="ctr" rotWithShape="0">
              <a:srgbClr val="000000">
                <a:alpha val="9803"/>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2199" b="1">
              <a:solidFill>
                <a:schemeClr val="lt1"/>
              </a:solidFill>
              <a:latin typeface="Lato"/>
              <a:ea typeface="Lato"/>
              <a:cs typeface="Lato"/>
              <a:sym typeface="Lato"/>
            </a:endParaRPr>
          </a:p>
        </p:txBody>
      </p:sp>
      <p:sp>
        <p:nvSpPr>
          <p:cNvPr id="216" name="Google Shape;216;p10"/>
          <p:cNvSpPr/>
          <p:nvPr/>
        </p:nvSpPr>
        <p:spPr>
          <a:xfrm rot="-8965812">
            <a:off x="13367140" y="5293183"/>
            <a:ext cx="3287230" cy="2877075"/>
          </a:xfrm>
          <a:prstGeom prst="flowChartMerge">
            <a:avLst/>
          </a:prstGeom>
          <a:solidFill>
            <a:schemeClr val="accent1"/>
          </a:solidFill>
          <a:ln>
            <a:noFill/>
          </a:ln>
          <a:effectLst>
            <a:outerShdw dist="25400" dir="2700000" algn="ctr" rotWithShape="0">
              <a:srgbClr val="000000">
                <a:alpha val="9803"/>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2199" b="1">
              <a:solidFill>
                <a:schemeClr val="lt1"/>
              </a:solidFill>
              <a:latin typeface="Lato"/>
              <a:ea typeface="Lato"/>
              <a:cs typeface="Lato"/>
              <a:sym typeface="Lato"/>
            </a:endParaRPr>
          </a:p>
        </p:txBody>
      </p:sp>
      <p:sp>
        <p:nvSpPr>
          <p:cNvPr id="217" name="Google Shape;217;p10"/>
          <p:cNvSpPr/>
          <p:nvPr/>
        </p:nvSpPr>
        <p:spPr>
          <a:xfrm rot="-8975860">
            <a:off x="11602942" y="8175347"/>
            <a:ext cx="3287230" cy="2877075"/>
          </a:xfrm>
          <a:prstGeom prst="flowChartExtract">
            <a:avLst/>
          </a:prstGeom>
          <a:solidFill>
            <a:schemeClr val="accent1"/>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2199" b="1">
              <a:solidFill>
                <a:schemeClr val="lt1"/>
              </a:solidFill>
              <a:latin typeface="Lato"/>
              <a:ea typeface="Lato"/>
              <a:cs typeface="Lato"/>
              <a:sym typeface="Lato"/>
            </a:endParaRPr>
          </a:p>
        </p:txBody>
      </p:sp>
      <p:sp>
        <p:nvSpPr>
          <p:cNvPr id="218" name="Google Shape;218;p10"/>
          <p:cNvSpPr/>
          <p:nvPr/>
        </p:nvSpPr>
        <p:spPr>
          <a:xfrm rot="1834188">
            <a:off x="9527120" y="7333342"/>
            <a:ext cx="3288210" cy="2877714"/>
          </a:xfrm>
          <a:prstGeom prst="flowChartExtract">
            <a:avLst/>
          </a:prstGeom>
          <a:solidFill>
            <a:schemeClr val="accent1"/>
          </a:solidFill>
          <a:ln>
            <a:noFill/>
          </a:ln>
          <a:effectLst>
            <a:outerShdw dist="25400" dir="2700000" algn="ctr" rotWithShape="0">
              <a:srgbClr val="000000">
                <a:alpha val="9803"/>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2199" b="1">
              <a:solidFill>
                <a:schemeClr val="lt1"/>
              </a:solidFill>
              <a:latin typeface="Lato"/>
              <a:ea typeface="Lato"/>
              <a:cs typeface="Lato"/>
              <a:sym typeface="Lato"/>
            </a:endParaRPr>
          </a:p>
        </p:txBody>
      </p:sp>
      <p:sp>
        <p:nvSpPr>
          <p:cNvPr id="219" name="Google Shape;219;p10"/>
          <p:cNvSpPr/>
          <p:nvPr/>
        </p:nvSpPr>
        <p:spPr>
          <a:xfrm rot="1834188">
            <a:off x="7755025" y="6063696"/>
            <a:ext cx="3288210" cy="2877714"/>
          </a:xfrm>
          <a:prstGeom prst="flowChartMerge">
            <a:avLst/>
          </a:prstGeom>
          <a:solidFill>
            <a:schemeClr val="accent1"/>
          </a:solidFill>
          <a:ln>
            <a:noFill/>
          </a:ln>
          <a:effectLst>
            <a:outerShdw dist="25400" dir="2700000" algn="ctr" rotWithShape="0">
              <a:srgbClr val="000000">
                <a:alpha val="9803"/>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2199" b="1">
              <a:solidFill>
                <a:schemeClr val="lt1"/>
              </a:solidFill>
              <a:latin typeface="Lato"/>
              <a:ea typeface="Lato"/>
              <a:cs typeface="Lato"/>
              <a:sym typeface="Lato"/>
            </a:endParaRPr>
          </a:p>
        </p:txBody>
      </p:sp>
      <p:sp>
        <p:nvSpPr>
          <p:cNvPr id="220" name="Google Shape;220;p10"/>
          <p:cNvSpPr/>
          <p:nvPr/>
        </p:nvSpPr>
        <p:spPr>
          <a:xfrm rot="1834188">
            <a:off x="9578558" y="3180957"/>
            <a:ext cx="3288210" cy="2877714"/>
          </a:xfrm>
          <a:prstGeom prst="flowChartExtract">
            <a:avLst/>
          </a:prstGeom>
          <a:solidFill>
            <a:schemeClr val="accent1"/>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2199" b="1">
              <a:solidFill>
                <a:schemeClr val="lt1"/>
              </a:solidFill>
              <a:latin typeface="Lato"/>
              <a:ea typeface="Lato"/>
              <a:cs typeface="Lato"/>
              <a:sym typeface="Lato"/>
            </a:endParaRPr>
          </a:p>
        </p:txBody>
      </p:sp>
      <p:sp>
        <p:nvSpPr>
          <p:cNvPr id="221" name="Google Shape;221;p10"/>
          <p:cNvSpPr txBox="1"/>
          <p:nvPr/>
        </p:nvSpPr>
        <p:spPr>
          <a:xfrm>
            <a:off x="3031586" y="3227230"/>
            <a:ext cx="4326685" cy="494494"/>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de-DE" sz="2000" b="1">
                <a:solidFill>
                  <a:schemeClr val="accent1"/>
                </a:solidFill>
                <a:latin typeface="Century Gothic"/>
                <a:ea typeface="Century Gothic"/>
                <a:cs typeface="Century Gothic"/>
                <a:sym typeface="Century Gothic"/>
              </a:rPr>
              <a:t>// Gather your team.</a:t>
            </a:r>
            <a:endParaRPr/>
          </a:p>
        </p:txBody>
      </p:sp>
      <p:sp>
        <p:nvSpPr>
          <p:cNvPr id="222" name="Google Shape;222;p10"/>
          <p:cNvSpPr txBox="1"/>
          <p:nvPr/>
        </p:nvSpPr>
        <p:spPr>
          <a:xfrm>
            <a:off x="1474840" y="3834942"/>
            <a:ext cx="5883427" cy="1286186"/>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Form the cash flow management committee, involve key decision makers, financial managers, and department managers.</a:t>
            </a:r>
            <a:endParaRPr/>
          </a:p>
        </p:txBody>
      </p:sp>
      <p:sp>
        <p:nvSpPr>
          <p:cNvPr id="223" name="Google Shape;223;p10"/>
          <p:cNvSpPr txBox="1"/>
          <p:nvPr/>
        </p:nvSpPr>
        <p:spPr>
          <a:xfrm>
            <a:off x="800100" y="9041446"/>
            <a:ext cx="6558172" cy="956159"/>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de-DE" sz="2000" b="1">
                <a:solidFill>
                  <a:schemeClr val="accent1"/>
                </a:solidFill>
                <a:latin typeface="Century Gothic"/>
                <a:ea typeface="Century Gothic"/>
                <a:cs typeface="Century Gothic"/>
                <a:sym typeface="Century Gothic"/>
              </a:rPr>
              <a:t>// Create a reocurring invite to team for cash flow meeting at same time each week.</a:t>
            </a:r>
            <a:endParaRPr/>
          </a:p>
        </p:txBody>
      </p:sp>
      <p:sp>
        <p:nvSpPr>
          <p:cNvPr id="224" name="Google Shape;224;p10"/>
          <p:cNvSpPr txBox="1"/>
          <p:nvPr/>
        </p:nvSpPr>
        <p:spPr>
          <a:xfrm>
            <a:off x="1887797" y="10049208"/>
            <a:ext cx="5470472" cy="1286186"/>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Establish the meeting time and day that would repeat each week.  Identify the reports and information required for each meeting.</a:t>
            </a:r>
            <a:endParaRPr/>
          </a:p>
        </p:txBody>
      </p:sp>
      <p:sp>
        <p:nvSpPr>
          <p:cNvPr id="225" name="Google Shape;225;p10"/>
          <p:cNvSpPr txBox="1"/>
          <p:nvPr/>
        </p:nvSpPr>
        <p:spPr>
          <a:xfrm>
            <a:off x="17137397" y="3227230"/>
            <a:ext cx="5951203" cy="95615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000" b="1">
                <a:solidFill>
                  <a:schemeClr val="accent1"/>
                </a:solidFill>
                <a:latin typeface="Century Gothic"/>
                <a:ea typeface="Century Gothic"/>
                <a:cs typeface="Century Gothic"/>
                <a:sym typeface="Century Gothic"/>
              </a:rPr>
              <a:t>// Modify a cash flow projection and cash flow runway template to fit your current needs.</a:t>
            </a:r>
            <a:endParaRPr/>
          </a:p>
        </p:txBody>
      </p:sp>
      <p:sp>
        <p:nvSpPr>
          <p:cNvPr id="226" name="Google Shape;226;p10"/>
          <p:cNvSpPr txBox="1"/>
          <p:nvPr/>
        </p:nvSpPr>
        <p:spPr>
          <a:xfrm>
            <a:off x="17137394" y="4158792"/>
            <a:ext cx="5781602" cy="17016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Determine if you need to see your cash positon broken down by week or by day; modify the template to track the most important category and line items impacting cash flow.</a:t>
            </a:r>
            <a:endParaRPr/>
          </a:p>
        </p:txBody>
      </p:sp>
      <p:sp>
        <p:nvSpPr>
          <p:cNvPr id="227" name="Google Shape;227;p10"/>
          <p:cNvSpPr txBox="1"/>
          <p:nvPr/>
        </p:nvSpPr>
        <p:spPr>
          <a:xfrm>
            <a:off x="17137397" y="9041446"/>
            <a:ext cx="5352456" cy="95615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000" b="1">
                <a:solidFill>
                  <a:schemeClr val="accent1"/>
                </a:solidFill>
                <a:latin typeface="Century Gothic"/>
                <a:ea typeface="Century Gothic"/>
                <a:cs typeface="Century Gothic"/>
                <a:sym typeface="Century Gothic"/>
              </a:rPr>
              <a:t>// Identify expectations of income and expenses for the next 3-6 months.</a:t>
            </a:r>
            <a:endParaRPr/>
          </a:p>
        </p:txBody>
      </p:sp>
      <p:sp>
        <p:nvSpPr>
          <p:cNvPr id="228" name="Google Shape;228;p10"/>
          <p:cNvSpPr txBox="1"/>
          <p:nvPr/>
        </p:nvSpPr>
        <p:spPr>
          <a:xfrm>
            <a:off x="17157547" y="9940170"/>
            <a:ext cx="5781602" cy="211718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Obtain your starting cash position, populate your cash expectation 3-6 months from date; input future customer collection, payroll and vendor payments per your most up to date understanding and notes.</a:t>
            </a:r>
            <a:endParaRPr/>
          </a:p>
        </p:txBody>
      </p:sp>
      <p:sp>
        <p:nvSpPr>
          <p:cNvPr id="229" name="Google Shape;229;p10"/>
          <p:cNvSpPr txBox="1"/>
          <p:nvPr/>
        </p:nvSpPr>
        <p:spPr>
          <a:xfrm>
            <a:off x="1887798" y="5758839"/>
            <a:ext cx="5470474" cy="956159"/>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de-DE" sz="2000" b="1">
                <a:solidFill>
                  <a:schemeClr val="accent1"/>
                </a:solidFill>
                <a:latin typeface="Century Gothic"/>
                <a:ea typeface="Century Gothic"/>
                <a:cs typeface="Century Gothic"/>
                <a:sym typeface="Century Gothic"/>
              </a:rPr>
              <a:t>// Get the most up to date payable listing and spending breakdown in last 3 months.</a:t>
            </a:r>
            <a:endParaRPr/>
          </a:p>
        </p:txBody>
      </p:sp>
      <p:sp>
        <p:nvSpPr>
          <p:cNvPr id="230" name="Google Shape;230;p10"/>
          <p:cNvSpPr txBox="1"/>
          <p:nvPr/>
        </p:nvSpPr>
        <p:spPr>
          <a:xfrm>
            <a:off x="1474840" y="6766602"/>
            <a:ext cx="5883427" cy="1701684"/>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AP aging report, any report that breaks down actual cash spending by vendor and category, and any reoccuring charges and commitments i.e. payroll, rent, software subscriptions.  </a:t>
            </a:r>
            <a:endParaRPr/>
          </a:p>
        </p:txBody>
      </p:sp>
      <p:sp>
        <p:nvSpPr>
          <p:cNvPr id="231" name="Google Shape;231;p10"/>
          <p:cNvSpPr txBox="1"/>
          <p:nvPr/>
        </p:nvSpPr>
        <p:spPr>
          <a:xfrm>
            <a:off x="17137397" y="6101739"/>
            <a:ext cx="5951203" cy="95615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000" b="1">
                <a:solidFill>
                  <a:schemeClr val="accent1"/>
                </a:solidFill>
                <a:latin typeface="Century Gothic"/>
                <a:ea typeface="Century Gothic"/>
                <a:cs typeface="Century Gothic"/>
                <a:sym typeface="Century Gothic"/>
              </a:rPr>
              <a:t>// Get the most up to date account receivable listing and upcoming collection statuses.</a:t>
            </a:r>
            <a:endParaRPr/>
          </a:p>
        </p:txBody>
      </p:sp>
      <p:sp>
        <p:nvSpPr>
          <p:cNvPr id="232" name="Google Shape;232;p10"/>
          <p:cNvSpPr txBox="1"/>
          <p:nvPr/>
        </p:nvSpPr>
        <p:spPr>
          <a:xfrm>
            <a:off x="17178373" y="7067984"/>
            <a:ext cx="5781602" cy="17016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800">
                <a:solidFill>
                  <a:schemeClr val="dk1"/>
                </a:solidFill>
                <a:latin typeface="Century Gothic"/>
                <a:ea typeface="Century Gothic"/>
                <a:cs typeface="Century Gothic"/>
                <a:sym typeface="Century Gothic"/>
              </a:rPr>
              <a:t>AR aging report, collection report and any notes regarding project statuses, sales trends, and collection statuses by project, customer and timeline.</a:t>
            </a:r>
            <a:endParaRPr/>
          </a:p>
        </p:txBody>
      </p:sp>
      <p:sp>
        <p:nvSpPr>
          <p:cNvPr id="233" name="Google Shape;233;p10"/>
          <p:cNvSpPr/>
          <p:nvPr/>
        </p:nvSpPr>
        <p:spPr>
          <a:xfrm>
            <a:off x="13141242" y="4619817"/>
            <a:ext cx="687569" cy="735176"/>
          </a:xfrm>
          <a:custGeom>
            <a:avLst/>
            <a:gdLst/>
            <a:ahLst/>
            <a:cxnLst/>
            <a:rect l="l" t="t" r="r" b="b"/>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chemeClr val="lt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3600">
              <a:solidFill>
                <a:schemeClr val="dk1"/>
              </a:solidFill>
              <a:latin typeface="Lato"/>
              <a:ea typeface="Lato"/>
              <a:cs typeface="Lato"/>
              <a:sym typeface="Lato"/>
            </a:endParaRPr>
          </a:p>
        </p:txBody>
      </p:sp>
      <p:sp>
        <p:nvSpPr>
          <p:cNvPr id="234" name="Google Shape;234;p10"/>
          <p:cNvSpPr/>
          <p:nvPr/>
        </p:nvSpPr>
        <p:spPr>
          <a:xfrm>
            <a:off x="9283200" y="6724676"/>
            <a:ext cx="764603" cy="607499"/>
          </a:xfrm>
          <a:custGeom>
            <a:avLst/>
            <a:gdLst/>
            <a:ahLst/>
            <a:cxnLst/>
            <a:rect l="l" t="t" r="r" b="b"/>
            <a:pathLst>
              <a:path w="120000" h="120000" extrusionOk="0">
                <a:moveTo>
                  <a:pt x="59879" y="45112"/>
                </a:moveTo>
                <a:lnTo>
                  <a:pt x="59879" y="45112"/>
                </a:lnTo>
                <a:cubicBezTo>
                  <a:pt x="49014" y="45112"/>
                  <a:pt x="42736" y="52932"/>
                  <a:pt x="42736" y="66466"/>
                </a:cubicBezTo>
                <a:cubicBezTo>
                  <a:pt x="42736" y="80000"/>
                  <a:pt x="49014" y="87819"/>
                  <a:pt x="59879" y="87819"/>
                </a:cubicBezTo>
                <a:cubicBezTo>
                  <a:pt x="70503" y="87819"/>
                  <a:pt x="77022" y="80000"/>
                  <a:pt x="77022" y="66466"/>
                </a:cubicBezTo>
                <a:cubicBezTo>
                  <a:pt x="77022" y="52932"/>
                  <a:pt x="70503" y="45112"/>
                  <a:pt x="59879" y="45112"/>
                </a:cubicBezTo>
                <a:close/>
                <a:moveTo>
                  <a:pt x="106720" y="21052"/>
                </a:moveTo>
                <a:lnTo>
                  <a:pt x="106720" y="21052"/>
                </a:lnTo>
                <a:cubicBezTo>
                  <a:pt x="93923" y="21052"/>
                  <a:pt x="93923" y="21052"/>
                  <a:pt x="93923" y="21052"/>
                </a:cubicBezTo>
                <a:cubicBezTo>
                  <a:pt x="91750" y="21052"/>
                  <a:pt x="89818" y="21052"/>
                  <a:pt x="87645" y="18345"/>
                </a:cubicBezTo>
                <a:cubicBezTo>
                  <a:pt x="85472" y="2406"/>
                  <a:pt x="85472" y="2406"/>
                  <a:pt x="85472" y="2406"/>
                </a:cubicBezTo>
                <a:cubicBezTo>
                  <a:pt x="83299" y="2406"/>
                  <a:pt x="81126" y="0"/>
                  <a:pt x="78953" y="0"/>
                </a:cubicBezTo>
                <a:cubicBezTo>
                  <a:pt x="38390" y="0"/>
                  <a:pt x="38390" y="0"/>
                  <a:pt x="38390" y="0"/>
                </a:cubicBezTo>
                <a:cubicBezTo>
                  <a:pt x="38390" y="0"/>
                  <a:pt x="36217" y="2406"/>
                  <a:pt x="34285" y="2406"/>
                </a:cubicBezTo>
                <a:cubicBezTo>
                  <a:pt x="29698" y="18345"/>
                  <a:pt x="29698" y="18345"/>
                  <a:pt x="29698" y="18345"/>
                </a:cubicBezTo>
                <a:cubicBezTo>
                  <a:pt x="29698" y="21052"/>
                  <a:pt x="27766" y="21052"/>
                  <a:pt x="25593" y="21052"/>
                </a:cubicBezTo>
                <a:cubicBezTo>
                  <a:pt x="12796" y="21052"/>
                  <a:pt x="12796" y="21052"/>
                  <a:pt x="12796" y="21052"/>
                </a:cubicBezTo>
                <a:cubicBezTo>
                  <a:pt x="4104" y="21052"/>
                  <a:pt x="0" y="29172"/>
                  <a:pt x="0" y="36992"/>
                </a:cubicBezTo>
                <a:cubicBezTo>
                  <a:pt x="0" y="103759"/>
                  <a:pt x="0" y="103759"/>
                  <a:pt x="0" y="103759"/>
                </a:cubicBezTo>
                <a:cubicBezTo>
                  <a:pt x="0" y="111879"/>
                  <a:pt x="4104" y="119699"/>
                  <a:pt x="12796" y="119699"/>
                </a:cubicBezTo>
                <a:cubicBezTo>
                  <a:pt x="106720" y="119699"/>
                  <a:pt x="106720" y="119699"/>
                  <a:pt x="106720" y="119699"/>
                </a:cubicBezTo>
                <a:cubicBezTo>
                  <a:pt x="113480" y="119699"/>
                  <a:pt x="119758" y="111879"/>
                  <a:pt x="119758" y="103759"/>
                </a:cubicBezTo>
                <a:cubicBezTo>
                  <a:pt x="119758" y="36992"/>
                  <a:pt x="119758" y="36992"/>
                  <a:pt x="119758" y="36992"/>
                </a:cubicBezTo>
                <a:cubicBezTo>
                  <a:pt x="119758" y="29172"/>
                  <a:pt x="113480" y="21052"/>
                  <a:pt x="106720" y="21052"/>
                </a:cubicBezTo>
                <a:close/>
                <a:moveTo>
                  <a:pt x="59879" y="103759"/>
                </a:moveTo>
                <a:lnTo>
                  <a:pt x="59879" y="103759"/>
                </a:lnTo>
                <a:cubicBezTo>
                  <a:pt x="42736" y="103759"/>
                  <a:pt x="29698" y="87819"/>
                  <a:pt x="29698" y="66466"/>
                </a:cubicBezTo>
                <a:cubicBezTo>
                  <a:pt x="29698" y="45112"/>
                  <a:pt x="42736" y="29172"/>
                  <a:pt x="59879" y="29172"/>
                </a:cubicBezTo>
                <a:cubicBezTo>
                  <a:pt x="77022" y="29172"/>
                  <a:pt x="89818" y="45112"/>
                  <a:pt x="89818" y="66466"/>
                </a:cubicBezTo>
                <a:cubicBezTo>
                  <a:pt x="89818" y="87819"/>
                  <a:pt x="77022" y="103759"/>
                  <a:pt x="59879" y="103759"/>
                </a:cubicBezTo>
                <a:close/>
                <a:moveTo>
                  <a:pt x="102615" y="47819"/>
                </a:moveTo>
                <a:lnTo>
                  <a:pt x="102615" y="47819"/>
                </a:lnTo>
                <a:cubicBezTo>
                  <a:pt x="100442" y="47819"/>
                  <a:pt x="98269" y="45112"/>
                  <a:pt x="98269" y="42406"/>
                </a:cubicBezTo>
                <a:cubicBezTo>
                  <a:pt x="98269" y="39699"/>
                  <a:pt x="100442" y="36992"/>
                  <a:pt x="102615" y="36992"/>
                </a:cubicBezTo>
                <a:cubicBezTo>
                  <a:pt x="104547" y="36992"/>
                  <a:pt x="106720" y="39699"/>
                  <a:pt x="106720" y="42406"/>
                </a:cubicBezTo>
                <a:cubicBezTo>
                  <a:pt x="106720" y="45112"/>
                  <a:pt x="104547" y="47819"/>
                  <a:pt x="102615" y="47819"/>
                </a:cubicBezTo>
                <a:close/>
              </a:path>
            </a:pathLst>
          </a:custGeom>
          <a:solidFill>
            <a:schemeClr val="lt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3600">
              <a:solidFill>
                <a:schemeClr val="dk1"/>
              </a:solidFill>
              <a:latin typeface="Lato"/>
              <a:ea typeface="Lato"/>
              <a:cs typeface="Lato"/>
              <a:sym typeface="Lato"/>
            </a:endParaRPr>
          </a:p>
        </p:txBody>
      </p:sp>
      <p:sp>
        <p:nvSpPr>
          <p:cNvPr id="235" name="Google Shape;235;p10"/>
          <p:cNvSpPr/>
          <p:nvPr/>
        </p:nvSpPr>
        <p:spPr>
          <a:xfrm>
            <a:off x="14402145" y="6724355"/>
            <a:ext cx="758694" cy="776674"/>
          </a:xfrm>
          <a:custGeom>
            <a:avLst/>
            <a:gdLst/>
            <a:ahLst/>
            <a:cxnLst/>
            <a:rect l="l" t="t" r="r" b="b"/>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chemeClr val="lt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3600">
              <a:solidFill>
                <a:schemeClr val="dk1"/>
              </a:solidFill>
              <a:latin typeface="Lato"/>
              <a:ea typeface="Lato"/>
              <a:cs typeface="Lato"/>
              <a:sym typeface="Lato"/>
            </a:endParaRPr>
          </a:p>
        </p:txBody>
      </p:sp>
      <p:sp>
        <p:nvSpPr>
          <p:cNvPr id="236" name="Google Shape;236;p10"/>
          <p:cNvSpPr/>
          <p:nvPr/>
        </p:nvSpPr>
        <p:spPr>
          <a:xfrm>
            <a:off x="10505045" y="4691747"/>
            <a:ext cx="776474" cy="628458"/>
          </a:xfrm>
          <a:custGeom>
            <a:avLst/>
            <a:gdLst/>
            <a:ahLst/>
            <a:cxnLst/>
            <a:rect l="l" t="t" r="r" b="b"/>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chemeClr val="lt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3600">
              <a:solidFill>
                <a:schemeClr val="dk1"/>
              </a:solidFill>
              <a:latin typeface="Lato"/>
              <a:ea typeface="Lato"/>
              <a:cs typeface="Lato"/>
              <a:sym typeface="Lato"/>
            </a:endParaRPr>
          </a:p>
        </p:txBody>
      </p:sp>
      <p:sp>
        <p:nvSpPr>
          <p:cNvPr id="237" name="Google Shape;237;p10"/>
          <p:cNvSpPr/>
          <p:nvPr/>
        </p:nvSpPr>
        <p:spPr>
          <a:xfrm>
            <a:off x="13062928" y="8768853"/>
            <a:ext cx="687569" cy="735176"/>
          </a:xfrm>
          <a:custGeom>
            <a:avLst/>
            <a:gdLst/>
            <a:ahLst/>
            <a:cxnLst/>
            <a:rect l="l" t="t" r="r" b="b"/>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chemeClr val="lt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3600">
              <a:solidFill>
                <a:schemeClr val="dk1"/>
              </a:solidFill>
              <a:latin typeface="Lato"/>
              <a:ea typeface="Lato"/>
              <a:cs typeface="Lato"/>
              <a:sym typeface="Lato"/>
            </a:endParaRPr>
          </a:p>
        </p:txBody>
      </p:sp>
      <p:sp>
        <p:nvSpPr>
          <p:cNvPr id="238" name="Google Shape;238;p10"/>
          <p:cNvSpPr/>
          <p:nvPr/>
        </p:nvSpPr>
        <p:spPr>
          <a:xfrm>
            <a:off x="10597143" y="8697857"/>
            <a:ext cx="758694" cy="776674"/>
          </a:xfrm>
          <a:custGeom>
            <a:avLst/>
            <a:gdLst/>
            <a:ahLst/>
            <a:cxnLst/>
            <a:rect l="l" t="t" r="r" b="b"/>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chemeClr val="lt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3600">
              <a:solidFill>
                <a:schemeClr val="dk1"/>
              </a:solidFill>
              <a:latin typeface="Lato"/>
              <a:ea typeface="Lato"/>
              <a:cs typeface="Lato"/>
              <a:sym typeface="Lato"/>
            </a:endParaRPr>
          </a:p>
        </p:txBody>
      </p:sp>
      <p:cxnSp>
        <p:nvCxnSpPr>
          <p:cNvPr id="239" name="Google Shape;239;p10"/>
          <p:cNvCxnSpPr/>
          <p:nvPr/>
        </p:nvCxnSpPr>
        <p:spPr>
          <a:xfrm>
            <a:off x="12211663" y="2603771"/>
            <a:ext cx="0" cy="9084635"/>
          </a:xfrm>
          <a:prstGeom prst="straightConnector1">
            <a:avLst/>
          </a:prstGeom>
          <a:noFill/>
          <a:ln w="9525" cap="flat" cmpd="sng">
            <a:solidFill>
              <a:schemeClr val="accent3"/>
            </a:solidFill>
            <a:prstDash val="solid"/>
            <a:miter lim="800000"/>
            <a:headEnd type="none" w="sm" len="sm"/>
            <a:tailEnd type="none" w="sm" len="sm"/>
          </a:ln>
        </p:spPr>
      </p:cxnSp>
      <p:sp>
        <p:nvSpPr>
          <p:cNvPr id="240" name="Google Shape;240;p10"/>
          <p:cNvSpPr txBox="1"/>
          <p:nvPr/>
        </p:nvSpPr>
        <p:spPr>
          <a:xfrm>
            <a:off x="4343404" y="682078"/>
            <a:ext cx="334327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Century Gothic"/>
                <a:ea typeface="Century Gothic"/>
                <a:cs typeface="Century Gothic"/>
                <a:sym typeface="Century Gothic"/>
              </a:rPr>
              <a:t>How do I get started?</a:t>
            </a:r>
            <a:endParaRPr/>
          </a:p>
        </p:txBody>
      </p:sp>
    </p:spTree>
  </p:cSld>
  <p:clrMapOvr>
    <a:masterClrMapping/>
  </p:clrMapOvr>
</p:sld>
</file>

<file path=ppt/theme/theme1.xml><?xml version="1.0" encoding="utf-8"?>
<a:theme xmlns:a="http://schemas.openxmlformats.org/drawingml/2006/main" name="Office">
  <a:themeElements>
    <a:clrScheme name="Benutzerdefiniert 49">
      <a:dk1>
        <a:srgbClr val="464646"/>
      </a:dk1>
      <a:lt1>
        <a:srgbClr val="F0F0F0"/>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2221</Words>
  <Application>Microsoft Office PowerPoint</Application>
  <PresentationFormat>Custom</PresentationFormat>
  <Paragraphs>197</Paragraphs>
  <Slides>18</Slides>
  <Notes>18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5" baseType="lpstr">
      <vt:lpstr>Century Gothic</vt:lpstr>
      <vt:lpstr>Arial</vt:lpstr>
      <vt:lpstr>Calibri</vt:lpstr>
      <vt:lpstr>Source Sans Pro Light</vt:lpstr>
      <vt:lpstr>Lato</vt:lpstr>
      <vt:lpstr>Office</vt:lpstr>
      <vt:lpstr>Microsoft Excel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Serkan Elbasan</dc:creator>
  <cp:lastModifiedBy>Alina Morozova</cp:lastModifiedBy>
  <cp:revision>3</cp:revision>
  <dcterms:created xsi:type="dcterms:W3CDTF">2016-03-24T21:47:09Z</dcterms:created>
  <dcterms:modified xsi:type="dcterms:W3CDTF">2020-05-15T23:32:12Z</dcterms:modified>
</cp:coreProperties>
</file>